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ontserrat"/>
      <p:regular r:id="rId33"/>
      <p:bold r:id="rId34"/>
      <p:italic r:id="rId35"/>
      <p:boldItalic r:id="rId36"/>
    </p:embeddedFont>
    <p:embeddedFont>
      <p:font typeface="Arial Black"/>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ArialBlack-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0eb576611_8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70eb576611_8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0eb576611_8_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70eb576611_8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0eb576611_8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70eb576611_8_1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Genome Enhancer uses geneXplain’s proprietary Upstream Analysis, an integrated promoter and</a:t>
            </a:r>
            <a:endParaRPr/>
          </a:p>
          <a:p>
            <a:pPr indent="0" lvl="0" marL="0" rtl="0" algn="l">
              <a:spcBef>
                <a:spcPts val="0"/>
              </a:spcBef>
              <a:spcAft>
                <a:spcPts val="0"/>
              </a:spcAft>
              <a:buNone/>
            </a:pPr>
            <a:r>
              <a:rPr lang="en"/>
              <a:t>pathway analysis, to identify potential drug targets of the studied pathology. In the first step of this</a:t>
            </a:r>
            <a:endParaRPr/>
          </a:p>
          <a:p>
            <a:pPr indent="0" lvl="0" marL="0" rtl="0" algn="l">
              <a:spcBef>
                <a:spcPts val="0"/>
              </a:spcBef>
              <a:spcAft>
                <a:spcPts val="0"/>
              </a:spcAft>
              <a:buNone/>
            </a:pPr>
            <a:r>
              <a:rPr lang="en"/>
              <a:t>analysis the transcription factors that regulate differentially expressed or mutated genes are identified</a:t>
            </a:r>
            <a:endParaRPr/>
          </a:p>
          <a:p>
            <a:pPr indent="0" lvl="0" marL="0" rtl="0" algn="l">
              <a:spcBef>
                <a:spcPts val="0"/>
              </a:spcBef>
              <a:spcAft>
                <a:spcPts val="0"/>
              </a:spcAft>
              <a:buNone/>
            </a:pPr>
            <a:r>
              <a:rPr lang="en"/>
              <a:t>with the use of the TRANSFAC® database. The second step searches for common master-regulators of</a:t>
            </a:r>
            <a:endParaRPr/>
          </a:p>
          <a:p>
            <a:pPr indent="0" lvl="0" marL="0" rtl="0" algn="l">
              <a:spcBef>
                <a:spcPts val="0"/>
              </a:spcBef>
              <a:spcAft>
                <a:spcPts val="0"/>
              </a:spcAft>
              <a:buNone/>
            </a:pPr>
            <a:r>
              <a:rPr lang="en"/>
              <a:t>the identified transcription factors by building a personalized signal transduction network of the studied</a:t>
            </a:r>
            <a:endParaRPr/>
          </a:p>
          <a:p>
            <a:pPr indent="0" lvl="0" marL="0" rtl="0" algn="l">
              <a:spcBef>
                <a:spcPts val="0"/>
              </a:spcBef>
              <a:spcAft>
                <a:spcPts val="0"/>
              </a:spcAft>
              <a:buNone/>
            </a:pPr>
            <a:r>
              <a:rPr lang="en"/>
              <a:t>pathology using the TRANSPATH® database. The identified master regulators are prospective drug target</a:t>
            </a:r>
            <a:endParaRPr/>
          </a:p>
          <a:p>
            <a:pPr indent="0" lvl="0" marL="0" rtl="0" algn="l">
              <a:spcBef>
                <a:spcPts val="0"/>
              </a:spcBef>
              <a:spcAft>
                <a:spcPts val="0"/>
              </a:spcAft>
              <a:buNone/>
            </a:pPr>
            <a:r>
              <a:rPr lang="en"/>
              <a:t>candidates and they are used for further selection of chemical compounds that can bring therapeutic</a:t>
            </a:r>
            <a:endParaRPr/>
          </a:p>
          <a:p>
            <a:pPr indent="0" lvl="0" marL="0" rtl="0" algn="l">
              <a:spcBef>
                <a:spcPts val="0"/>
              </a:spcBef>
              <a:spcAft>
                <a:spcPts val="0"/>
              </a:spcAft>
              <a:buNone/>
            </a:pPr>
            <a:r>
              <a:rPr lang="en"/>
              <a:t>benefit for the studied clinical case. At this step the HumanPSD™ database is employed to identify drugs</a:t>
            </a:r>
            <a:endParaRPr/>
          </a:p>
          <a:p>
            <a:pPr indent="0" lvl="0" marL="0" rtl="0" algn="l">
              <a:spcBef>
                <a:spcPts val="0"/>
              </a:spcBef>
              <a:spcAft>
                <a:spcPts val="0"/>
              </a:spcAft>
              <a:buNone/>
            </a:pPr>
            <a:r>
              <a:rPr lang="en"/>
              <a:t>which have been tested in clinical trials against the selected targets. Also the cheminformatic tool called</a:t>
            </a:r>
            <a:endParaRPr/>
          </a:p>
          <a:p>
            <a:pPr indent="0" lvl="0" marL="0" rtl="0" algn="l">
              <a:spcBef>
                <a:spcPts val="0"/>
              </a:spcBef>
              <a:spcAft>
                <a:spcPts val="0"/>
              </a:spcAft>
              <a:buNone/>
            </a:pPr>
            <a:r>
              <a:rPr lang="en"/>
              <a:t>PASS is used to predict potential small molecules that can affect the identified targets.</a:t>
            </a:r>
            <a:endParaRPr/>
          </a:p>
        </p:txBody>
      </p:sp>
      <p:sp>
        <p:nvSpPr>
          <p:cNvPr id="414" name="Google Shape;414;g70eb576611_8_1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70eb576611_8_3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70eb576611_8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70eb576611_8_3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70eb576611_8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0eb576611_8_3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70eb576611_8_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0eb576611_8_3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70eb576611_8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0eb576611_8_5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70eb576611_8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70eb576611_8_5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70eb576611_8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70eb576611_8_5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70eb576611_8_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70eb576611_8_5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70eb576611_8_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70eb576611_8_5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70eb576611_8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0eb576611_8_5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70eb576611_8_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0eb576611_8_5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70eb576611_8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70eb576611_8_5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70eb576611_8_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0eb576611_8_57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70eb576611_8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70eb57661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70eb57661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0ea5859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0ea5859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0eb5766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0eb5766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0eb5766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eb5766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 name="Google Shape;14;p2"/>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0" y="575225"/>
            <a:ext cx="156000" cy="3123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11"/>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folie" type="title">
  <p:cSld name="TITLE">
    <p:spTree>
      <p:nvGrpSpPr>
        <p:cNvPr id="60" name="Shape 60"/>
        <p:cNvGrpSpPr/>
        <p:nvPr/>
      </p:nvGrpSpPr>
      <p:grpSpPr>
        <a:xfrm>
          <a:off x="0" y="0"/>
          <a:ext cx="0" cy="0"/>
          <a:chOff x="0" y="0"/>
          <a:chExt cx="0" cy="0"/>
        </a:xfrm>
      </p:grpSpPr>
      <p:sp>
        <p:nvSpPr>
          <p:cNvPr id="61" name="Google Shape;61;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Zwei Inhalte" type="twoObj">
  <p:cSld name="TWO_OBJECTS">
    <p:spTree>
      <p:nvGrpSpPr>
        <p:cNvPr id="66" name="Shape 66"/>
        <p:cNvGrpSpPr/>
        <p:nvPr/>
      </p:nvGrpSpPr>
      <p:grpSpPr>
        <a:xfrm>
          <a:off x="0" y="0"/>
          <a:ext cx="0" cy="0"/>
          <a:chOff x="0" y="0"/>
          <a:chExt cx="0" cy="0"/>
        </a:xfrm>
      </p:grpSpPr>
      <p:sp>
        <p:nvSpPr>
          <p:cNvPr id="67" name="Google Shape;67;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er" type="blank">
  <p:cSld name="BLANK">
    <p:spTree>
      <p:nvGrpSpPr>
        <p:cNvPr id="73" name="Shape 73"/>
        <p:cNvGrpSpPr/>
        <p:nvPr/>
      </p:nvGrpSpPr>
      <p:grpSpPr>
        <a:xfrm>
          <a:off x="0" y="0"/>
          <a:ext cx="0" cy="0"/>
          <a:chOff x="0" y="0"/>
          <a:chExt cx="0" cy="0"/>
        </a:xfrm>
      </p:grpSpPr>
      <p:sp>
        <p:nvSpPr>
          <p:cNvPr id="74" name="Google Shape;74;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Inhal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r Titel"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schnitts-&#10;überschrift" type="secHead">
  <p:cSld name="SECTION_HEADER">
    <p:spTree>
      <p:nvGrpSpPr>
        <p:cNvPr id="88" name="Shape 88"/>
        <p:cNvGrpSpPr/>
        <p:nvPr/>
      </p:nvGrpSpPr>
      <p:grpSpPr>
        <a:xfrm>
          <a:off x="0" y="0"/>
          <a:ext cx="0" cy="0"/>
          <a:chOff x="0" y="0"/>
          <a:chExt cx="0" cy="0"/>
        </a:xfrm>
      </p:grpSpPr>
      <p:sp>
        <p:nvSpPr>
          <p:cNvPr id="89" name="Google Shape;89;p1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1" name="Google Shape;9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gleich" type="twoTxTwoObj">
  <p:cSld name="TWO_OBJECTS_WITH_TEXT">
    <p:spTree>
      <p:nvGrpSpPr>
        <p:cNvPr id="94" name="Shape 94"/>
        <p:cNvGrpSpPr/>
        <p:nvPr/>
      </p:nvGrpSpPr>
      <p:grpSpPr>
        <a:xfrm>
          <a:off x="0" y="0"/>
          <a:ext cx="0" cy="0"/>
          <a:chOff x="0" y="0"/>
          <a:chExt cx="0" cy="0"/>
        </a:xfrm>
      </p:grpSpPr>
      <p:sp>
        <p:nvSpPr>
          <p:cNvPr id="95" name="Google Shape;95;p20"/>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9" name="Google Shape;99;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halt mit Überschrift"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6" name="Google Shape;106;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3"/>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ld mit Überschrift"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3" name="Google Shape;11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4" name="Google Shape;11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und vertikaler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kaler Titel u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4"/>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5"/>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p:nvPr/>
        </p:nvSpPr>
        <p:spPr>
          <a:xfrm>
            <a:off x="0" y="575225"/>
            <a:ext cx="156000" cy="3123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7"/>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8"/>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9"/>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p:nvPr/>
        </p:nvSpPr>
        <p:spPr>
          <a:xfrm>
            <a:off x="-3450" y="4803300"/>
            <a:ext cx="9150900" cy="3402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
          <p:cNvSpPr txBox="1"/>
          <p:nvPr/>
        </p:nvSpPr>
        <p:spPr>
          <a:xfrm>
            <a:off x="230800" y="4803300"/>
            <a:ext cx="3068400" cy="34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Rarekidneycancer.org   |    20190926</a:t>
            </a:r>
            <a:endParaRPr b="0" i="0" sz="1000" u="none" cap="none" strike="noStrike">
              <a:solidFill>
                <a:srgbClr val="FFFFFF"/>
              </a:solidFill>
              <a:latin typeface="Arial"/>
              <a:ea typeface="Arial"/>
              <a:cs typeface="Arial"/>
              <a:sym typeface="Arial"/>
            </a:endParaRPr>
          </a:p>
        </p:txBody>
      </p:sp>
      <p:sp>
        <p:nvSpPr>
          <p:cNvPr id="10" name="Google Shape;10;p1"/>
          <p:cNvSpPr txBox="1"/>
          <p:nvPr>
            <p:ph idx="12" type="sldNum"/>
          </p:nvPr>
        </p:nvSpPr>
        <p:spPr>
          <a:xfrm>
            <a:off x="8492833" y="477659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7" name="Google Shape;57;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8" name="Google Shape;58;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9" name="Google Shape;59;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genexplain.com/genexplain-platform/" TargetMode="External"/><Relationship Id="rId4" Type="http://schemas.openxmlformats.org/officeDocument/2006/relationships/image" Target="../media/image7.jpg"/><Relationship Id="rId10" Type="http://schemas.openxmlformats.org/officeDocument/2006/relationships/image" Target="../media/image15.png"/><Relationship Id="rId9" Type="http://schemas.openxmlformats.org/officeDocument/2006/relationships/image" Target="../media/image11.png"/><Relationship Id="rId5" Type="http://schemas.openxmlformats.org/officeDocument/2006/relationships/hyperlink" Target="http://genexplain.com/genexplain-platform/" TargetMode="External"/><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ncbi.nlm.nih.gov/pubmed/27600225" TargetMode="External"/><Relationship Id="rId4" Type="http://schemas.openxmlformats.org/officeDocument/2006/relationships/image" Target="../media/image20.png"/><Relationship Id="rId11" Type="http://schemas.openxmlformats.org/officeDocument/2006/relationships/image" Target="../media/image23.png"/><Relationship Id="rId10" Type="http://schemas.openxmlformats.org/officeDocument/2006/relationships/image" Target="../media/image41.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42.png"/><Relationship Id="rId7" Type="http://schemas.openxmlformats.org/officeDocument/2006/relationships/image" Target="../media/image27.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hyperlink" Target="http://genexplain.com/transfac/" TargetMode="External"/><Relationship Id="rId9" Type="http://schemas.openxmlformats.org/officeDocument/2006/relationships/hyperlink" Target="http://genexplain.com/transfac/" TargetMode="External"/><Relationship Id="rId5" Type="http://schemas.openxmlformats.org/officeDocument/2006/relationships/hyperlink" Target="http://genexplain.com/transpath/" TargetMode="External"/><Relationship Id="rId6" Type="http://schemas.openxmlformats.org/officeDocument/2006/relationships/hyperlink" Target="http://genexplain.com/transpath/" TargetMode="External"/><Relationship Id="rId7" Type="http://schemas.openxmlformats.org/officeDocument/2006/relationships/hyperlink" Target="http://genexplain.com/humanpsd/" TargetMode="External"/><Relationship Id="rId8" Type="http://schemas.openxmlformats.org/officeDocument/2006/relationships/hyperlink" Target="http://genexplain.com/pa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239850" y="1916475"/>
            <a:ext cx="8577000" cy="77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600">
                <a:latin typeface="Courier New"/>
                <a:ea typeface="Courier New"/>
                <a:cs typeface="Courier New"/>
                <a:sym typeface="Courier New"/>
              </a:rPr>
              <a:t>Tri-Con </a:t>
            </a:r>
            <a:endParaRPr b="1" sz="3600">
              <a:latin typeface="Courier New"/>
              <a:ea typeface="Courier New"/>
              <a:cs typeface="Courier New"/>
              <a:sym typeface="Courier New"/>
            </a:endParaRPr>
          </a:p>
          <a:p>
            <a:pPr indent="0" lvl="0" marL="0" rtl="0" algn="ctr">
              <a:lnSpc>
                <a:spcPct val="100000"/>
              </a:lnSpc>
              <a:spcBef>
                <a:spcPts val="0"/>
              </a:spcBef>
              <a:spcAft>
                <a:spcPts val="0"/>
              </a:spcAft>
              <a:buSzPts val="2800"/>
              <a:buNone/>
            </a:pPr>
            <a:r>
              <a:rPr lang="en">
                <a:latin typeface="Courier New"/>
                <a:ea typeface="Courier New"/>
                <a:cs typeface="Courier New"/>
                <a:sym typeface="Courier New"/>
              </a:rPr>
              <a:t>Preclinical Drug Discovery Hackathon</a:t>
            </a:r>
            <a:endParaRPr>
              <a:latin typeface="Courier New"/>
              <a:ea typeface="Courier New"/>
              <a:cs typeface="Courier New"/>
              <a:sym typeface="Courier New"/>
            </a:endParaRPr>
          </a:p>
        </p:txBody>
      </p:sp>
      <p:pic>
        <p:nvPicPr>
          <p:cNvPr id="134" name="Google Shape;134;p25"/>
          <p:cNvPicPr preferRelativeResize="0"/>
          <p:nvPr/>
        </p:nvPicPr>
        <p:blipFill rotWithShape="1">
          <a:blip r:embed="rId3">
            <a:alphaModFix/>
          </a:blip>
          <a:srcRect b="0" l="0" r="0" t="0"/>
          <a:stretch/>
        </p:blipFill>
        <p:spPr>
          <a:xfrm>
            <a:off x="2486025" y="646250"/>
            <a:ext cx="4171950" cy="1095375"/>
          </a:xfrm>
          <a:prstGeom prst="rect">
            <a:avLst/>
          </a:prstGeom>
          <a:noFill/>
          <a:ln>
            <a:noFill/>
          </a:ln>
        </p:spPr>
      </p:pic>
      <p:sp>
        <p:nvSpPr>
          <p:cNvPr id="135" name="Google Shape;135;p25"/>
          <p:cNvSpPr txBox="1"/>
          <p:nvPr/>
        </p:nvSpPr>
        <p:spPr>
          <a:xfrm>
            <a:off x="1912650" y="3213713"/>
            <a:ext cx="5231400" cy="113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Reed Bender, Benafsh Husain Sapra, Ben Shealy, Jeannette Kos</a:t>
            </a:r>
            <a:r>
              <a:rPr lang="en" sz="1600"/>
              <a:t>chmann</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5"/>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 name="Google Shape;137;p25"/>
          <p:cNvPicPr preferRelativeResize="0"/>
          <p:nvPr/>
        </p:nvPicPr>
        <p:blipFill>
          <a:blip r:embed="rId4">
            <a:alphaModFix/>
          </a:blip>
          <a:stretch>
            <a:fillRect/>
          </a:stretch>
        </p:blipFill>
        <p:spPr>
          <a:xfrm>
            <a:off x="2809770" y="3852207"/>
            <a:ext cx="3437160" cy="77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descr="C:\Users\Даша\Desktop\Картинки для видео\4.jpg" id="237" name="Google Shape;237;p34">
            <a:hlinkClick r:id="rId3"/>
          </p:cNvPr>
          <p:cNvPicPr preferRelativeResize="0"/>
          <p:nvPr/>
        </p:nvPicPr>
        <p:blipFill rotWithShape="1">
          <a:blip r:embed="rId4">
            <a:alphaModFix/>
          </a:blip>
          <a:srcRect b="0" l="0" r="0" t="0"/>
          <a:stretch/>
        </p:blipFill>
        <p:spPr>
          <a:xfrm>
            <a:off x="171476" y="265205"/>
            <a:ext cx="1396143" cy="719720"/>
          </a:xfrm>
          <a:prstGeom prst="rect">
            <a:avLst/>
          </a:prstGeom>
          <a:noFill/>
          <a:ln>
            <a:noFill/>
          </a:ln>
        </p:spPr>
      </p:pic>
      <p:grpSp>
        <p:nvGrpSpPr>
          <p:cNvPr id="238" name="Google Shape;238;p34"/>
          <p:cNvGrpSpPr/>
          <p:nvPr/>
        </p:nvGrpSpPr>
        <p:grpSpPr>
          <a:xfrm>
            <a:off x="7434823" y="32261"/>
            <a:ext cx="606221" cy="598764"/>
            <a:chOff x="10549185" y="17901520"/>
            <a:chExt cx="1892425" cy="1892429"/>
          </a:xfrm>
        </p:grpSpPr>
        <p:sp>
          <p:nvSpPr>
            <p:cNvPr id="239" name="Google Shape;239;p34"/>
            <p:cNvSpPr/>
            <p:nvPr/>
          </p:nvSpPr>
          <p:spPr>
            <a:xfrm rot="2708113">
              <a:off x="11179451" y="19033972"/>
              <a:ext cx="630039" cy="629398"/>
            </a:xfrm>
            <a:prstGeom prst="bentArrow">
              <a:avLst>
                <a:gd fmla="val 18207" name="adj1"/>
                <a:gd fmla="val 5665" name="adj2"/>
                <a:gd fmla="val 0" name="adj3"/>
                <a:gd fmla="val 24577" name="adj4"/>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500" u="none" cap="none" strike="noStrike">
                <a:solidFill>
                  <a:schemeClr val="dk1"/>
                </a:solidFill>
                <a:latin typeface="Calibri"/>
                <a:ea typeface="Calibri"/>
                <a:cs typeface="Calibri"/>
                <a:sym typeface="Calibri"/>
              </a:endParaRPr>
            </a:p>
          </p:txBody>
        </p:sp>
        <p:sp>
          <p:nvSpPr>
            <p:cNvPr id="240" name="Google Shape;240;p34"/>
            <p:cNvSpPr/>
            <p:nvPr/>
          </p:nvSpPr>
          <p:spPr>
            <a:xfrm flipH="1" rot="2708113">
              <a:off x="10679442" y="18531599"/>
              <a:ext cx="630039" cy="629398"/>
            </a:xfrm>
            <a:prstGeom prst="bentArrow">
              <a:avLst>
                <a:gd fmla="val 18207" name="adj1"/>
                <a:gd fmla="val 5665" name="adj2"/>
                <a:gd fmla="val 0" name="adj3"/>
                <a:gd fmla="val 24577" name="adj4"/>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500" u="none" cap="none" strike="noStrike">
                <a:solidFill>
                  <a:schemeClr val="dk1"/>
                </a:solidFill>
                <a:latin typeface="Calibri"/>
                <a:ea typeface="Calibri"/>
                <a:cs typeface="Calibri"/>
                <a:sym typeface="Calibri"/>
              </a:endParaRPr>
            </a:p>
          </p:txBody>
        </p:sp>
        <p:sp>
          <p:nvSpPr>
            <p:cNvPr id="241" name="Google Shape;241;p34"/>
            <p:cNvSpPr/>
            <p:nvPr/>
          </p:nvSpPr>
          <p:spPr>
            <a:xfrm flipH="1" rot="-8091887">
              <a:off x="11681314" y="18534472"/>
              <a:ext cx="630039" cy="629398"/>
            </a:xfrm>
            <a:prstGeom prst="bentArrow">
              <a:avLst>
                <a:gd fmla="val 18207" name="adj1"/>
                <a:gd fmla="val 5665" name="adj2"/>
                <a:gd fmla="val 0" name="adj3"/>
                <a:gd fmla="val 24577" name="adj4"/>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500" u="none" cap="none" strike="noStrike">
                <a:solidFill>
                  <a:schemeClr val="dk1"/>
                </a:solidFill>
                <a:latin typeface="Calibri"/>
                <a:ea typeface="Calibri"/>
                <a:cs typeface="Calibri"/>
                <a:sym typeface="Calibri"/>
              </a:endParaRPr>
            </a:p>
          </p:txBody>
        </p:sp>
        <p:sp>
          <p:nvSpPr>
            <p:cNvPr id="242" name="Google Shape;242;p34"/>
            <p:cNvSpPr/>
            <p:nvPr/>
          </p:nvSpPr>
          <p:spPr>
            <a:xfrm rot="-8091887">
              <a:off x="11181307" y="18032098"/>
              <a:ext cx="630039" cy="629398"/>
            </a:xfrm>
            <a:prstGeom prst="bentArrow">
              <a:avLst>
                <a:gd fmla="val 18207" name="adj1"/>
                <a:gd fmla="val 5665" name="adj2"/>
                <a:gd fmla="val 0" name="adj3"/>
                <a:gd fmla="val 24577" name="adj4"/>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500" u="none" cap="none" strike="noStrike">
                <a:solidFill>
                  <a:schemeClr val="dk1"/>
                </a:solidFill>
                <a:latin typeface="Calibri"/>
                <a:ea typeface="Calibri"/>
                <a:cs typeface="Calibri"/>
                <a:sym typeface="Calibri"/>
              </a:endParaRPr>
            </a:p>
          </p:txBody>
        </p:sp>
      </p:grpSp>
      <p:grpSp>
        <p:nvGrpSpPr>
          <p:cNvPr id="243" name="Google Shape;243;p34"/>
          <p:cNvGrpSpPr/>
          <p:nvPr/>
        </p:nvGrpSpPr>
        <p:grpSpPr>
          <a:xfrm>
            <a:off x="6401986" y="105063"/>
            <a:ext cx="2600308" cy="487185"/>
            <a:chOff x="1495980" y="4374629"/>
            <a:chExt cx="3467077" cy="649580"/>
          </a:xfrm>
        </p:grpSpPr>
        <p:sp>
          <p:nvSpPr>
            <p:cNvPr id="244" name="Google Shape;244;p34"/>
            <p:cNvSpPr/>
            <p:nvPr/>
          </p:nvSpPr>
          <p:spPr>
            <a:xfrm>
              <a:off x="1495980" y="4377878"/>
              <a:ext cx="1609736" cy="64633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700" u="none" cap="none" strike="noStrike">
                  <a:solidFill>
                    <a:srgbClr val="0471B5"/>
                  </a:solidFill>
                  <a:latin typeface="Arial"/>
                  <a:ea typeface="Arial"/>
                  <a:cs typeface="Arial"/>
                  <a:sym typeface="Arial"/>
                </a:rPr>
                <a:t>gene</a:t>
              </a:r>
              <a:endParaRPr b="1" i="0" sz="2700" u="none" cap="none" strike="noStrike">
                <a:solidFill>
                  <a:srgbClr val="0471B5"/>
                </a:solidFill>
                <a:latin typeface="Arial"/>
                <a:ea typeface="Arial"/>
                <a:cs typeface="Arial"/>
                <a:sym typeface="Arial"/>
              </a:endParaRPr>
            </a:p>
          </p:txBody>
        </p:sp>
        <p:sp>
          <p:nvSpPr>
            <p:cNvPr id="245" name="Google Shape;245;p34"/>
            <p:cNvSpPr/>
            <p:nvPr/>
          </p:nvSpPr>
          <p:spPr>
            <a:xfrm>
              <a:off x="3468737" y="4374629"/>
              <a:ext cx="1494320" cy="64633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700" u="none" cap="none" strike="noStrike">
                  <a:solidFill>
                    <a:srgbClr val="0471B5"/>
                  </a:solidFill>
                  <a:latin typeface="Arial"/>
                  <a:ea typeface="Arial"/>
                  <a:cs typeface="Arial"/>
                  <a:sym typeface="Arial"/>
                </a:rPr>
                <a:t>plain</a:t>
              </a:r>
              <a:endParaRPr b="1" i="0" sz="2700" u="none" cap="none" strike="noStrike">
                <a:solidFill>
                  <a:srgbClr val="0471B5"/>
                </a:solidFill>
                <a:latin typeface="Arial"/>
                <a:ea typeface="Arial"/>
                <a:cs typeface="Arial"/>
                <a:sym typeface="Arial"/>
              </a:endParaRPr>
            </a:p>
          </p:txBody>
        </p:sp>
      </p:grpSp>
      <p:sp>
        <p:nvSpPr>
          <p:cNvPr id="246" name="Google Shape;246;p34">
            <a:hlinkClick r:id="rId5"/>
          </p:cNvPr>
          <p:cNvSpPr txBox="1"/>
          <p:nvPr/>
        </p:nvSpPr>
        <p:spPr>
          <a:xfrm>
            <a:off x="1342291" y="353208"/>
            <a:ext cx="4572000" cy="47320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2600" u="none" cap="none" strike="noStrike">
                <a:solidFill>
                  <a:srgbClr val="0471B5"/>
                </a:solidFill>
                <a:latin typeface="Verdana"/>
                <a:ea typeface="Verdana"/>
                <a:cs typeface="Verdana"/>
                <a:sym typeface="Verdana"/>
              </a:rPr>
              <a:t>geneXplain platform</a:t>
            </a:r>
            <a:endParaRPr sz="1100"/>
          </a:p>
        </p:txBody>
      </p:sp>
      <p:pic>
        <p:nvPicPr>
          <p:cNvPr id="247" name="Google Shape;247;p34"/>
          <p:cNvPicPr preferRelativeResize="0"/>
          <p:nvPr/>
        </p:nvPicPr>
        <p:blipFill rotWithShape="1">
          <a:blip r:embed="rId6">
            <a:alphaModFix/>
          </a:blip>
          <a:srcRect b="0" l="0" r="0" t="0"/>
          <a:stretch/>
        </p:blipFill>
        <p:spPr>
          <a:xfrm>
            <a:off x="411561" y="1328257"/>
            <a:ext cx="4160439" cy="2068219"/>
          </a:xfrm>
          <a:prstGeom prst="rect">
            <a:avLst/>
          </a:prstGeom>
          <a:noFill/>
          <a:ln>
            <a:noFill/>
          </a:ln>
        </p:spPr>
      </p:pic>
      <p:sp>
        <p:nvSpPr>
          <p:cNvPr id="248" name="Google Shape;248;p34"/>
          <p:cNvSpPr/>
          <p:nvPr/>
        </p:nvSpPr>
        <p:spPr>
          <a:xfrm>
            <a:off x="4977956" y="1451798"/>
            <a:ext cx="4024338" cy="1962076"/>
          </a:xfrm>
          <a:prstGeom prst="rect">
            <a:avLst/>
          </a:prstGeom>
          <a:noFill/>
          <a:ln>
            <a:noFill/>
          </a:ln>
        </p:spPr>
        <p:txBody>
          <a:bodyPr anchorCtr="0" anchor="t" bIns="34275" lIns="68575" spcFirstLastPara="1" rIns="68575" wrap="square" tIns="34275">
            <a:noAutofit/>
          </a:bodyPr>
          <a:lstStyle/>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Integrated databases and analysis tools</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Ready-made workflows for an easy start</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Upstream analysis </a:t>
            </a:r>
            <a:r>
              <a:rPr b="0" i="0" lang="en" sz="1100" u="none" cap="none" strike="noStrike">
                <a:solidFill>
                  <a:srgbClr val="0471B5"/>
                </a:solidFill>
                <a:latin typeface="Verdana"/>
                <a:ea typeface="Verdana"/>
                <a:cs typeface="Verdana"/>
                <a:sym typeface="Verdana"/>
              </a:rPr>
              <a:t>(integration of genome regulatory regions analysis with pathway analysis)</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Knowledge-based data analysis</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Group project work including chat function</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JavaScript and R scripts for advanced users</a:t>
            </a:r>
            <a:endParaRPr sz="1100"/>
          </a:p>
          <a:p>
            <a:pPr indent="-101600" lvl="0" marL="127000" marR="0" rtl="0" algn="l">
              <a:spcBef>
                <a:spcPts val="0"/>
              </a:spcBef>
              <a:spcAft>
                <a:spcPts val="0"/>
              </a:spcAft>
              <a:buClr>
                <a:schemeClr val="dk1"/>
              </a:buClr>
              <a:buSzPts val="400"/>
              <a:buFont typeface="Noto Sans Symbols"/>
              <a:buNone/>
            </a:pPr>
            <a:r>
              <a:t/>
            </a:r>
            <a:endParaRPr b="0" i="0" sz="400" u="none" cap="none" strike="noStrike">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b="0" i="0" lang="en" sz="1300" u="none" cap="none" strike="noStrike">
                <a:solidFill>
                  <a:srgbClr val="0471B5"/>
                </a:solidFill>
                <a:latin typeface="Verdana"/>
                <a:ea typeface="Verdana"/>
                <a:cs typeface="Verdana"/>
                <a:sym typeface="Verdana"/>
              </a:rPr>
              <a:t>Simulation engine inside</a:t>
            </a:r>
            <a:endParaRPr sz="1100"/>
          </a:p>
        </p:txBody>
      </p:sp>
      <p:sp>
        <p:nvSpPr>
          <p:cNvPr id="249" name="Google Shape;249;p34"/>
          <p:cNvSpPr/>
          <p:nvPr/>
        </p:nvSpPr>
        <p:spPr>
          <a:xfrm>
            <a:off x="4187756" y="1008539"/>
            <a:ext cx="3720830" cy="35779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900" u="none" cap="none" strike="noStrike">
                <a:solidFill>
                  <a:srgbClr val="0471B5"/>
                </a:solidFill>
                <a:latin typeface="Verdana"/>
                <a:ea typeface="Verdana"/>
                <a:cs typeface="Verdana"/>
                <a:sym typeface="Verdana"/>
              </a:rPr>
              <a:t>Key features</a:t>
            </a:r>
            <a:endParaRPr sz="1100"/>
          </a:p>
        </p:txBody>
      </p:sp>
      <p:sp>
        <p:nvSpPr>
          <p:cNvPr id="250" name="Google Shape;250;p34"/>
          <p:cNvSpPr/>
          <p:nvPr/>
        </p:nvSpPr>
        <p:spPr>
          <a:xfrm flipH="1">
            <a:off x="7457266" y="647744"/>
            <a:ext cx="1443280" cy="372821"/>
          </a:xfrm>
          <a:prstGeom prst="homePlate">
            <a:avLst>
              <a:gd fmla="val 50000" name="adj"/>
            </a:avLst>
          </a:prstGeom>
          <a:solidFill>
            <a:srgbClr val="0471B5">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lt1"/>
                </a:solidFill>
                <a:latin typeface="Calibri"/>
                <a:ea typeface="Calibri"/>
                <a:cs typeface="Calibri"/>
                <a:sym typeface="Calibri"/>
              </a:rPr>
              <a:t>Tools</a:t>
            </a:r>
            <a:endParaRPr sz="1100"/>
          </a:p>
        </p:txBody>
      </p:sp>
      <p:pic>
        <p:nvPicPr>
          <p:cNvPr descr="C:\Users\Даша\Desktop\2.png" id="251" name="Google Shape;251;p34"/>
          <p:cNvPicPr preferRelativeResize="0"/>
          <p:nvPr/>
        </p:nvPicPr>
        <p:blipFill rotWithShape="1">
          <a:blip r:embed="rId7">
            <a:alphaModFix/>
          </a:blip>
          <a:srcRect b="0" l="0" r="0" t="0"/>
          <a:stretch/>
        </p:blipFill>
        <p:spPr>
          <a:xfrm>
            <a:off x="7026364" y="3708566"/>
            <a:ext cx="1706074" cy="1244596"/>
          </a:xfrm>
          <a:prstGeom prst="rect">
            <a:avLst/>
          </a:prstGeom>
          <a:noFill/>
          <a:ln cap="flat" cmpd="sng" w="9525">
            <a:solidFill>
              <a:srgbClr val="0471B5"/>
            </a:solidFill>
            <a:prstDash val="solid"/>
            <a:round/>
            <a:headEnd len="sm" w="sm" type="none"/>
            <a:tailEnd len="sm" w="sm" type="none"/>
          </a:ln>
        </p:spPr>
      </p:pic>
      <p:pic>
        <p:nvPicPr>
          <p:cNvPr descr="C:\Users\Даша\Desktop\черновик.png" id="252" name="Google Shape;252;p34"/>
          <p:cNvPicPr preferRelativeResize="0"/>
          <p:nvPr/>
        </p:nvPicPr>
        <p:blipFill rotWithShape="1">
          <a:blip r:embed="rId8">
            <a:alphaModFix/>
          </a:blip>
          <a:srcRect b="0" l="0" r="0" t="0"/>
          <a:stretch/>
        </p:blipFill>
        <p:spPr>
          <a:xfrm>
            <a:off x="4833003" y="3710554"/>
            <a:ext cx="1706075" cy="1242609"/>
          </a:xfrm>
          <a:prstGeom prst="rect">
            <a:avLst/>
          </a:prstGeom>
          <a:noFill/>
          <a:ln cap="flat" cmpd="sng" w="9525">
            <a:solidFill>
              <a:srgbClr val="0471B5"/>
            </a:solidFill>
            <a:prstDash val="solid"/>
            <a:round/>
            <a:headEnd len="sm" w="sm" type="none"/>
            <a:tailEnd len="sm" w="sm" type="none"/>
          </a:ln>
        </p:spPr>
      </p:pic>
      <p:pic>
        <p:nvPicPr>
          <p:cNvPr descr="C:\Users\Даша\Desktop\1.png" id="253" name="Google Shape;253;p34"/>
          <p:cNvPicPr preferRelativeResize="0"/>
          <p:nvPr/>
        </p:nvPicPr>
        <p:blipFill rotWithShape="1">
          <a:blip r:embed="rId9">
            <a:alphaModFix/>
          </a:blip>
          <a:srcRect b="0" l="0" r="0" t="0"/>
          <a:stretch/>
        </p:blipFill>
        <p:spPr>
          <a:xfrm>
            <a:off x="2604924" y="3708567"/>
            <a:ext cx="1706074" cy="1244596"/>
          </a:xfrm>
          <a:prstGeom prst="rect">
            <a:avLst/>
          </a:prstGeom>
          <a:noFill/>
          <a:ln cap="flat" cmpd="sng" w="9525">
            <a:solidFill>
              <a:srgbClr val="0471B5"/>
            </a:solidFill>
            <a:prstDash val="solid"/>
            <a:round/>
            <a:headEnd len="sm" w="sm" type="none"/>
            <a:tailEnd len="sm" w="sm" type="none"/>
          </a:ln>
        </p:spPr>
      </p:pic>
      <p:pic>
        <p:nvPicPr>
          <p:cNvPr descr="C:\Users\Даша\Downloads\slide2.tiff" id="254" name="Google Shape;254;p34"/>
          <p:cNvPicPr preferRelativeResize="0"/>
          <p:nvPr/>
        </p:nvPicPr>
        <p:blipFill rotWithShape="1">
          <a:blip r:embed="rId10">
            <a:alphaModFix/>
          </a:blip>
          <a:srcRect b="0" l="0" r="0" t="0"/>
          <a:stretch/>
        </p:blipFill>
        <p:spPr>
          <a:xfrm>
            <a:off x="411561" y="3708566"/>
            <a:ext cx="1706074" cy="1244596"/>
          </a:xfrm>
          <a:prstGeom prst="rect">
            <a:avLst/>
          </a:prstGeom>
          <a:noFill/>
          <a:ln cap="flat" cmpd="sng" w="9525">
            <a:solidFill>
              <a:srgbClr val="0471B5"/>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Google Shape;259;p35"/>
          <p:cNvGrpSpPr/>
          <p:nvPr/>
        </p:nvGrpSpPr>
        <p:grpSpPr>
          <a:xfrm>
            <a:off x="2387204" y="1395160"/>
            <a:ext cx="4158853" cy="2498401"/>
            <a:chOff x="219075" y="1216025"/>
            <a:chExt cx="5725222" cy="3879029"/>
          </a:xfrm>
        </p:grpSpPr>
        <p:sp>
          <p:nvSpPr>
            <p:cNvPr id="260" name="Google Shape;260;p35"/>
            <p:cNvSpPr/>
            <p:nvPr/>
          </p:nvSpPr>
          <p:spPr>
            <a:xfrm>
              <a:off x="2193610" y="3823358"/>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1" name="Google Shape;261;p35"/>
            <p:cNvSpPr/>
            <p:nvPr/>
          </p:nvSpPr>
          <p:spPr>
            <a:xfrm>
              <a:off x="2702601" y="2804361"/>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2" name="Google Shape;262;p35"/>
            <p:cNvSpPr/>
            <p:nvPr/>
          </p:nvSpPr>
          <p:spPr>
            <a:xfrm>
              <a:off x="3153276" y="3812473"/>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63" name="Google Shape;263;p35"/>
            <p:cNvCxnSpPr/>
            <p:nvPr/>
          </p:nvCxnSpPr>
          <p:spPr>
            <a:xfrm flipH="1" rot="-5400000">
              <a:off x="2239962" y="2341563"/>
              <a:ext cx="593725" cy="438150"/>
            </a:xfrm>
            <a:prstGeom prst="straightConnector1">
              <a:avLst/>
            </a:prstGeom>
            <a:noFill/>
            <a:ln cap="flat" cmpd="sng" w="9525">
              <a:solidFill>
                <a:schemeClr val="accent1"/>
              </a:solidFill>
              <a:prstDash val="solid"/>
              <a:miter lim="800000"/>
              <a:headEnd len="sm" w="sm" type="none"/>
              <a:tailEnd len="med" w="med" type="stealth"/>
            </a:ln>
          </p:spPr>
        </p:cxnSp>
        <p:cxnSp>
          <p:nvCxnSpPr>
            <p:cNvPr id="264" name="Google Shape;264;p35"/>
            <p:cNvCxnSpPr>
              <a:stCxn id="261" idx="4"/>
            </p:cNvCxnSpPr>
            <p:nvPr/>
          </p:nvCxnSpPr>
          <p:spPr>
            <a:xfrm flipH="1">
              <a:off x="2425421" y="3164401"/>
              <a:ext cx="457200" cy="649200"/>
            </a:xfrm>
            <a:prstGeom prst="straightConnector1">
              <a:avLst/>
            </a:prstGeom>
            <a:noFill/>
            <a:ln cap="flat" cmpd="sng" w="9525">
              <a:solidFill>
                <a:schemeClr val="accent1"/>
              </a:solidFill>
              <a:prstDash val="solid"/>
              <a:miter lim="800000"/>
              <a:headEnd len="sm" w="sm" type="none"/>
              <a:tailEnd len="med" w="med" type="stealth"/>
            </a:ln>
          </p:spPr>
        </p:cxnSp>
        <p:cxnSp>
          <p:nvCxnSpPr>
            <p:cNvPr id="265" name="Google Shape;265;p35"/>
            <p:cNvCxnSpPr>
              <a:stCxn id="261" idx="4"/>
              <a:endCxn id="262" idx="0"/>
            </p:cNvCxnSpPr>
            <p:nvPr/>
          </p:nvCxnSpPr>
          <p:spPr>
            <a:xfrm>
              <a:off x="2882621" y="3164401"/>
              <a:ext cx="450600" cy="648000"/>
            </a:xfrm>
            <a:prstGeom prst="straightConnector1">
              <a:avLst/>
            </a:prstGeom>
            <a:noFill/>
            <a:ln cap="flat" cmpd="sng" w="9525">
              <a:solidFill>
                <a:schemeClr val="accent1"/>
              </a:solidFill>
              <a:prstDash val="solid"/>
              <a:miter lim="800000"/>
              <a:headEnd len="sm" w="sm" type="none"/>
              <a:tailEnd len="med" w="med" type="stealth"/>
            </a:ln>
          </p:spPr>
        </p:cxnSp>
        <p:cxnSp>
          <p:nvCxnSpPr>
            <p:cNvPr id="266" name="Google Shape;266;p35"/>
            <p:cNvCxnSpPr>
              <a:stCxn id="260" idx="4"/>
            </p:cNvCxnSpPr>
            <p:nvPr/>
          </p:nvCxnSpPr>
          <p:spPr>
            <a:xfrm flipH="1">
              <a:off x="1694130" y="4183398"/>
              <a:ext cx="679500" cy="530400"/>
            </a:xfrm>
            <a:prstGeom prst="straightConnector1">
              <a:avLst/>
            </a:prstGeom>
            <a:noFill/>
            <a:ln cap="flat" cmpd="sng" w="9525">
              <a:solidFill>
                <a:schemeClr val="accent1"/>
              </a:solidFill>
              <a:prstDash val="solid"/>
              <a:miter lim="800000"/>
              <a:headEnd len="sm" w="sm" type="none"/>
              <a:tailEnd len="med" w="med" type="stealth"/>
            </a:ln>
          </p:spPr>
        </p:cxnSp>
        <p:cxnSp>
          <p:nvCxnSpPr>
            <p:cNvPr id="267" name="Google Shape;267;p35"/>
            <p:cNvCxnSpPr>
              <a:stCxn id="260" idx="4"/>
            </p:cNvCxnSpPr>
            <p:nvPr/>
          </p:nvCxnSpPr>
          <p:spPr>
            <a:xfrm>
              <a:off x="2373630" y="4183398"/>
              <a:ext cx="266700" cy="507600"/>
            </a:xfrm>
            <a:prstGeom prst="straightConnector1">
              <a:avLst/>
            </a:prstGeom>
            <a:noFill/>
            <a:ln cap="flat" cmpd="sng" w="9525">
              <a:solidFill>
                <a:schemeClr val="accent1"/>
              </a:solidFill>
              <a:prstDash val="solid"/>
              <a:miter lim="800000"/>
              <a:headEnd len="sm" w="sm" type="none"/>
              <a:tailEnd len="med" w="med" type="stealth"/>
            </a:ln>
          </p:spPr>
        </p:cxnSp>
        <p:cxnSp>
          <p:nvCxnSpPr>
            <p:cNvPr id="268" name="Google Shape;268;p35"/>
            <p:cNvCxnSpPr>
              <a:stCxn id="260" idx="4"/>
            </p:cNvCxnSpPr>
            <p:nvPr/>
          </p:nvCxnSpPr>
          <p:spPr>
            <a:xfrm>
              <a:off x="2373630" y="4183398"/>
              <a:ext cx="1201800" cy="507600"/>
            </a:xfrm>
            <a:prstGeom prst="straightConnector1">
              <a:avLst/>
            </a:prstGeom>
            <a:noFill/>
            <a:ln cap="flat" cmpd="sng" w="9525">
              <a:solidFill>
                <a:schemeClr val="accent1"/>
              </a:solidFill>
              <a:prstDash val="solid"/>
              <a:miter lim="800000"/>
              <a:headEnd len="sm" w="sm" type="none"/>
              <a:tailEnd len="med" w="med" type="stealth"/>
            </a:ln>
          </p:spPr>
        </p:cxnSp>
        <p:cxnSp>
          <p:nvCxnSpPr>
            <p:cNvPr id="269" name="Google Shape;269;p35"/>
            <p:cNvCxnSpPr>
              <a:stCxn id="262" idx="5"/>
            </p:cNvCxnSpPr>
            <p:nvPr/>
          </p:nvCxnSpPr>
          <p:spPr>
            <a:xfrm>
              <a:off x="3460589" y="4119786"/>
              <a:ext cx="114300" cy="571500"/>
            </a:xfrm>
            <a:prstGeom prst="straightConnector1">
              <a:avLst/>
            </a:prstGeom>
            <a:noFill/>
            <a:ln cap="flat" cmpd="sng" w="9525">
              <a:solidFill>
                <a:schemeClr val="accent1"/>
              </a:solidFill>
              <a:prstDash val="solid"/>
              <a:miter lim="800000"/>
              <a:headEnd len="sm" w="sm" type="none"/>
              <a:tailEnd len="med" w="med" type="stealth"/>
            </a:ln>
          </p:spPr>
        </p:cxnSp>
        <p:cxnSp>
          <p:nvCxnSpPr>
            <p:cNvPr id="270" name="Google Shape;270;p35"/>
            <p:cNvCxnSpPr>
              <a:stCxn id="262" idx="5"/>
            </p:cNvCxnSpPr>
            <p:nvPr/>
          </p:nvCxnSpPr>
          <p:spPr>
            <a:xfrm>
              <a:off x="3460589" y="4119786"/>
              <a:ext cx="1101900" cy="594000"/>
            </a:xfrm>
            <a:prstGeom prst="straightConnector1">
              <a:avLst/>
            </a:prstGeom>
            <a:noFill/>
            <a:ln cap="flat" cmpd="sng" w="9525">
              <a:solidFill>
                <a:schemeClr val="accent1"/>
              </a:solidFill>
              <a:prstDash val="solid"/>
              <a:miter lim="800000"/>
              <a:headEnd len="sm" w="sm" type="none"/>
              <a:tailEnd len="med" w="med" type="stealth"/>
            </a:ln>
          </p:spPr>
        </p:cxnSp>
        <p:cxnSp>
          <p:nvCxnSpPr>
            <p:cNvPr id="271" name="Google Shape;271;p35"/>
            <p:cNvCxnSpPr/>
            <p:nvPr/>
          </p:nvCxnSpPr>
          <p:spPr>
            <a:xfrm rot="5400000">
              <a:off x="2637632" y="4121944"/>
              <a:ext cx="571500" cy="566737"/>
            </a:xfrm>
            <a:prstGeom prst="straightConnector1">
              <a:avLst/>
            </a:prstGeom>
            <a:noFill/>
            <a:ln cap="flat" cmpd="sng" w="9525">
              <a:solidFill>
                <a:schemeClr val="accent1"/>
              </a:solidFill>
              <a:prstDash val="solid"/>
              <a:miter lim="800000"/>
              <a:headEnd len="sm" w="sm" type="none"/>
              <a:tailEnd len="med" w="med" type="stealth"/>
            </a:ln>
          </p:spPr>
        </p:cxnSp>
        <p:cxnSp>
          <p:nvCxnSpPr>
            <p:cNvPr id="272" name="Google Shape;272;p35"/>
            <p:cNvCxnSpPr/>
            <p:nvPr/>
          </p:nvCxnSpPr>
          <p:spPr>
            <a:xfrm>
              <a:off x="2317750" y="2263775"/>
              <a:ext cx="2054225" cy="571500"/>
            </a:xfrm>
            <a:prstGeom prst="straightConnector1">
              <a:avLst/>
            </a:prstGeom>
            <a:noFill/>
            <a:ln cap="flat" cmpd="sng" w="9525">
              <a:solidFill>
                <a:schemeClr val="accent1"/>
              </a:solidFill>
              <a:prstDash val="solid"/>
              <a:miter lim="800000"/>
              <a:headEnd len="sm" w="sm" type="none"/>
              <a:tailEnd len="med" w="med" type="stealth"/>
            </a:ln>
          </p:spPr>
        </p:cxnSp>
        <p:cxnSp>
          <p:nvCxnSpPr>
            <p:cNvPr id="273" name="Google Shape;273;p35"/>
            <p:cNvCxnSpPr>
              <a:endCxn id="262" idx="7"/>
            </p:cNvCxnSpPr>
            <p:nvPr/>
          </p:nvCxnSpPr>
          <p:spPr>
            <a:xfrm flipH="1">
              <a:off x="3460589" y="3142800"/>
              <a:ext cx="1038300" cy="722400"/>
            </a:xfrm>
            <a:prstGeom prst="straightConnector1">
              <a:avLst/>
            </a:prstGeom>
            <a:noFill/>
            <a:ln cap="flat" cmpd="sng" w="9525">
              <a:solidFill>
                <a:schemeClr val="accent1"/>
              </a:solidFill>
              <a:prstDash val="solid"/>
              <a:miter lim="800000"/>
              <a:headEnd len="sm" w="sm" type="none"/>
              <a:tailEnd len="med" w="med" type="stealth"/>
            </a:ln>
          </p:spPr>
        </p:cxnSp>
        <p:cxnSp>
          <p:nvCxnSpPr>
            <p:cNvPr id="274" name="Google Shape;274;p35"/>
            <p:cNvCxnSpPr/>
            <p:nvPr/>
          </p:nvCxnSpPr>
          <p:spPr>
            <a:xfrm rot="5400000">
              <a:off x="4099719" y="3413919"/>
              <a:ext cx="669925" cy="128587"/>
            </a:xfrm>
            <a:prstGeom prst="straightConnector1">
              <a:avLst/>
            </a:prstGeom>
            <a:noFill/>
            <a:ln cap="flat" cmpd="sng" w="9525">
              <a:solidFill>
                <a:schemeClr val="accent1"/>
              </a:solidFill>
              <a:prstDash val="solid"/>
              <a:miter lim="800000"/>
              <a:headEnd len="sm" w="sm" type="none"/>
              <a:tailEnd len="med" w="med" type="stealth"/>
            </a:ln>
          </p:spPr>
        </p:cxnSp>
        <p:cxnSp>
          <p:nvCxnSpPr>
            <p:cNvPr id="275" name="Google Shape;275;p35"/>
            <p:cNvCxnSpPr/>
            <p:nvPr/>
          </p:nvCxnSpPr>
          <p:spPr>
            <a:xfrm flipH="1" rot="-5400000">
              <a:off x="4494212" y="3148013"/>
              <a:ext cx="733425" cy="723900"/>
            </a:xfrm>
            <a:prstGeom prst="straightConnector1">
              <a:avLst/>
            </a:prstGeom>
            <a:noFill/>
            <a:ln cap="flat" cmpd="sng" w="9525">
              <a:solidFill>
                <a:schemeClr val="accent1"/>
              </a:solidFill>
              <a:prstDash val="solid"/>
              <a:miter lim="800000"/>
              <a:headEnd len="sm" w="sm" type="none"/>
              <a:tailEnd len="med" w="med" type="stealth"/>
            </a:ln>
          </p:spPr>
        </p:cxnSp>
        <p:cxnSp>
          <p:nvCxnSpPr>
            <p:cNvPr id="276" name="Google Shape;276;p35"/>
            <p:cNvCxnSpPr/>
            <p:nvPr/>
          </p:nvCxnSpPr>
          <p:spPr>
            <a:xfrm flipH="1" rot="-5400000">
              <a:off x="4195763" y="4346575"/>
              <a:ext cx="541338" cy="192087"/>
            </a:xfrm>
            <a:prstGeom prst="straightConnector1">
              <a:avLst/>
            </a:prstGeom>
            <a:noFill/>
            <a:ln cap="flat" cmpd="sng" w="9525">
              <a:solidFill>
                <a:schemeClr val="accent1"/>
              </a:solidFill>
              <a:prstDash val="solid"/>
              <a:miter lim="800000"/>
              <a:headEnd len="sm" w="sm" type="none"/>
              <a:tailEnd len="med" w="med" type="stealth"/>
            </a:ln>
          </p:spPr>
        </p:cxnSp>
        <p:cxnSp>
          <p:nvCxnSpPr>
            <p:cNvPr id="277" name="Google Shape;277;p35"/>
            <p:cNvCxnSpPr/>
            <p:nvPr/>
          </p:nvCxnSpPr>
          <p:spPr>
            <a:xfrm flipH="1" rot="-5400000">
              <a:off x="5292725" y="4241801"/>
              <a:ext cx="530225" cy="412750"/>
            </a:xfrm>
            <a:prstGeom prst="straightConnector1">
              <a:avLst/>
            </a:prstGeom>
            <a:noFill/>
            <a:ln cap="flat" cmpd="sng" w="9525">
              <a:solidFill>
                <a:schemeClr val="accent1"/>
              </a:solidFill>
              <a:prstDash val="solid"/>
              <a:miter lim="800000"/>
              <a:headEnd len="sm" w="sm" type="none"/>
              <a:tailEnd len="med" w="med" type="stealth"/>
            </a:ln>
          </p:spPr>
        </p:cxnSp>
        <p:cxnSp>
          <p:nvCxnSpPr>
            <p:cNvPr id="278" name="Google Shape;278;p35"/>
            <p:cNvCxnSpPr/>
            <p:nvPr/>
          </p:nvCxnSpPr>
          <p:spPr>
            <a:xfrm rot="5400000">
              <a:off x="4691856" y="4053682"/>
              <a:ext cx="530225" cy="788988"/>
            </a:xfrm>
            <a:prstGeom prst="straightConnector1">
              <a:avLst/>
            </a:prstGeom>
            <a:noFill/>
            <a:ln cap="flat" cmpd="sng" w="9525">
              <a:solidFill>
                <a:schemeClr val="accent1"/>
              </a:solidFill>
              <a:prstDash val="solid"/>
              <a:miter lim="800000"/>
              <a:headEnd len="sm" w="sm" type="none"/>
              <a:tailEnd len="med" w="med" type="stealth"/>
            </a:ln>
          </p:spPr>
        </p:cxnSp>
        <p:cxnSp>
          <p:nvCxnSpPr>
            <p:cNvPr id="279" name="Google Shape;279;p35"/>
            <p:cNvCxnSpPr/>
            <p:nvPr/>
          </p:nvCxnSpPr>
          <p:spPr>
            <a:xfrm>
              <a:off x="3973513" y="2263775"/>
              <a:ext cx="523875" cy="519113"/>
            </a:xfrm>
            <a:prstGeom prst="straightConnector1">
              <a:avLst/>
            </a:prstGeom>
            <a:noFill/>
            <a:ln cap="flat" cmpd="sng" w="9525">
              <a:solidFill>
                <a:schemeClr val="accent1"/>
              </a:solidFill>
              <a:prstDash val="solid"/>
              <a:miter lim="800000"/>
              <a:headEnd len="sm" w="sm" type="none"/>
              <a:tailEnd len="med" w="med" type="stealth"/>
            </a:ln>
          </p:spPr>
        </p:cxnSp>
        <p:sp>
          <p:nvSpPr>
            <p:cNvPr id="280" name="Google Shape;280;p35"/>
            <p:cNvSpPr/>
            <p:nvPr/>
          </p:nvSpPr>
          <p:spPr>
            <a:xfrm>
              <a:off x="3757671" y="1544221"/>
              <a:ext cx="216024" cy="720080"/>
            </a:xfrm>
            <a:prstGeom prst="flowChartConnector">
              <a:avLst/>
            </a:prstGeom>
            <a:solidFill>
              <a:srgbClr val="FF000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1" name="Google Shape;281;p35"/>
            <p:cNvSpPr/>
            <p:nvPr/>
          </p:nvSpPr>
          <p:spPr>
            <a:xfrm>
              <a:off x="3973695" y="1544221"/>
              <a:ext cx="216024" cy="720080"/>
            </a:xfrm>
            <a:prstGeom prst="flowChartConnector">
              <a:avLst/>
            </a:prstGeom>
            <a:solidFill>
              <a:srgbClr val="FF000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2" name="Google Shape;282;p35"/>
            <p:cNvSpPr/>
            <p:nvPr/>
          </p:nvSpPr>
          <p:spPr>
            <a:xfrm rot="10800000">
              <a:off x="3835400" y="1216025"/>
              <a:ext cx="276225" cy="288925"/>
            </a:xfrm>
            <a:prstGeom prst="triangle">
              <a:avLst>
                <a:gd fmla="val 50000" name="adj"/>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3" name="Google Shape;283;p35"/>
            <p:cNvSpPr/>
            <p:nvPr/>
          </p:nvSpPr>
          <p:spPr>
            <a:xfrm>
              <a:off x="1450947" y="2804361"/>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35"/>
            <p:cNvSpPr/>
            <p:nvPr/>
          </p:nvSpPr>
          <p:spPr>
            <a:xfrm>
              <a:off x="1146147" y="3812473"/>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85" name="Google Shape;285;p35"/>
            <p:cNvCxnSpPr>
              <a:endCxn id="283" idx="7"/>
            </p:cNvCxnSpPr>
            <p:nvPr/>
          </p:nvCxnSpPr>
          <p:spPr>
            <a:xfrm flipH="1">
              <a:off x="1758260" y="2263088"/>
              <a:ext cx="558900" cy="594000"/>
            </a:xfrm>
            <a:prstGeom prst="straightConnector1">
              <a:avLst/>
            </a:prstGeom>
            <a:noFill/>
            <a:ln cap="flat" cmpd="sng" w="9525">
              <a:solidFill>
                <a:schemeClr val="accent1"/>
              </a:solidFill>
              <a:prstDash val="solid"/>
              <a:miter lim="800000"/>
              <a:headEnd len="sm" w="sm" type="none"/>
              <a:tailEnd len="med" w="med" type="stealth"/>
            </a:ln>
          </p:spPr>
        </p:cxnSp>
        <p:cxnSp>
          <p:nvCxnSpPr>
            <p:cNvPr id="286" name="Google Shape;286;p35"/>
            <p:cNvCxnSpPr>
              <a:stCxn id="283" idx="4"/>
              <a:endCxn id="284" idx="0"/>
            </p:cNvCxnSpPr>
            <p:nvPr/>
          </p:nvCxnSpPr>
          <p:spPr>
            <a:xfrm flipH="1">
              <a:off x="1326167" y="3164401"/>
              <a:ext cx="304800" cy="648000"/>
            </a:xfrm>
            <a:prstGeom prst="straightConnector1">
              <a:avLst/>
            </a:prstGeom>
            <a:noFill/>
            <a:ln cap="flat" cmpd="sng" w="9525">
              <a:solidFill>
                <a:schemeClr val="accent1"/>
              </a:solidFill>
              <a:prstDash val="solid"/>
              <a:miter lim="800000"/>
              <a:headEnd len="sm" w="sm" type="none"/>
              <a:tailEnd len="med" w="med" type="stealth"/>
            </a:ln>
          </p:spPr>
        </p:cxnSp>
        <p:cxnSp>
          <p:nvCxnSpPr>
            <p:cNvPr id="287" name="Google Shape;287;p35"/>
            <p:cNvCxnSpPr>
              <a:stCxn id="283" idx="4"/>
              <a:endCxn id="260" idx="1"/>
            </p:cNvCxnSpPr>
            <p:nvPr/>
          </p:nvCxnSpPr>
          <p:spPr>
            <a:xfrm>
              <a:off x="1630967" y="3164401"/>
              <a:ext cx="615300" cy="711600"/>
            </a:xfrm>
            <a:prstGeom prst="straightConnector1">
              <a:avLst/>
            </a:prstGeom>
            <a:noFill/>
            <a:ln cap="flat" cmpd="sng" w="9525">
              <a:solidFill>
                <a:schemeClr val="accent1"/>
              </a:solidFill>
              <a:prstDash val="solid"/>
              <a:miter lim="800000"/>
              <a:headEnd len="sm" w="sm" type="none"/>
              <a:tailEnd len="med" w="med" type="stealth"/>
            </a:ln>
          </p:spPr>
        </p:cxnSp>
        <p:cxnSp>
          <p:nvCxnSpPr>
            <p:cNvPr id="288" name="Google Shape;288;p35"/>
            <p:cNvCxnSpPr/>
            <p:nvPr/>
          </p:nvCxnSpPr>
          <p:spPr>
            <a:xfrm rot="5400000">
              <a:off x="726282" y="4218781"/>
              <a:ext cx="571500" cy="373063"/>
            </a:xfrm>
            <a:prstGeom prst="straightConnector1">
              <a:avLst/>
            </a:prstGeom>
            <a:noFill/>
            <a:ln cap="flat" cmpd="sng" w="9525">
              <a:solidFill>
                <a:schemeClr val="accent1"/>
              </a:solidFill>
              <a:prstDash val="solid"/>
              <a:miter lim="800000"/>
              <a:headEnd len="sm" w="sm" type="none"/>
              <a:tailEnd len="med" w="med" type="stealth"/>
            </a:ln>
          </p:spPr>
        </p:cxnSp>
        <p:sp>
          <p:nvSpPr>
            <p:cNvPr id="289" name="Google Shape;289;p35"/>
            <p:cNvSpPr/>
            <p:nvPr/>
          </p:nvSpPr>
          <p:spPr>
            <a:xfrm>
              <a:off x="2138325" y="1544223"/>
              <a:ext cx="216024" cy="720080"/>
            </a:xfrm>
            <a:prstGeom prst="flowChartConnector">
              <a:avLst/>
            </a:prstGeom>
            <a:solidFill>
              <a:srgbClr val="FF000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0" name="Google Shape;290;p35"/>
            <p:cNvSpPr/>
            <p:nvPr/>
          </p:nvSpPr>
          <p:spPr>
            <a:xfrm>
              <a:off x="2354349" y="1544223"/>
              <a:ext cx="216024" cy="720080"/>
            </a:xfrm>
            <a:prstGeom prst="flowChartConnector">
              <a:avLst/>
            </a:prstGeom>
            <a:solidFill>
              <a:srgbClr val="FF000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1" name="Google Shape;291;p35"/>
            <p:cNvSpPr/>
            <p:nvPr/>
          </p:nvSpPr>
          <p:spPr>
            <a:xfrm rot="10800000">
              <a:off x="2216150" y="1216025"/>
              <a:ext cx="276225" cy="288925"/>
            </a:xfrm>
            <a:prstGeom prst="triangle">
              <a:avLst>
                <a:gd fmla="val 50000" name="adj"/>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2" name="Google Shape;292;p35"/>
            <p:cNvSpPr/>
            <p:nvPr/>
          </p:nvSpPr>
          <p:spPr>
            <a:xfrm>
              <a:off x="4174393" y="3808280"/>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3" name="Google Shape;293;p35"/>
            <p:cNvSpPr/>
            <p:nvPr/>
          </p:nvSpPr>
          <p:spPr>
            <a:xfrm>
              <a:off x="5095237" y="3865200"/>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4" name="Google Shape;294;p35"/>
            <p:cNvSpPr/>
            <p:nvPr/>
          </p:nvSpPr>
          <p:spPr>
            <a:xfrm>
              <a:off x="4285789" y="2804360"/>
              <a:ext cx="360040" cy="360040"/>
            </a:xfrm>
            <a:prstGeom prst="flowChartConnector">
              <a:avLst/>
            </a:prstGeom>
            <a:solidFill>
              <a:srgbClr val="00B050"/>
            </a:soli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5" name="Google Shape;295;p35"/>
            <p:cNvSpPr/>
            <p:nvPr/>
          </p:nvSpPr>
          <p:spPr>
            <a:xfrm>
              <a:off x="645016" y="4690800"/>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6" name="Google Shape;296;p35"/>
            <p:cNvSpPr/>
            <p:nvPr/>
          </p:nvSpPr>
          <p:spPr>
            <a:xfrm>
              <a:off x="1453193" y="4712572"/>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7" name="Google Shape;297;p35"/>
            <p:cNvSpPr/>
            <p:nvPr/>
          </p:nvSpPr>
          <p:spPr>
            <a:xfrm>
              <a:off x="2474053" y="4721944"/>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8" name="Google Shape;298;p35"/>
            <p:cNvSpPr/>
            <p:nvPr/>
          </p:nvSpPr>
          <p:spPr>
            <a:xfrm>
              <a:off x="3395686" y="4725643"/>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9" name="Google Shape;299;p35"/>
            <p:cNvSpPr/>
            <p:nvPr/>
          </p:nvSpPr>
          <p:spPr>
            <a:xfrm>
              <a:off x="4371985" y="4735014"/>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0" name="Google Shape;300;p35"/>
            <p:cNvSpPr/>
            <p:nvPr/>
          </p:nvSpPr>
          <p:spPr>
            <a:xfrm>
              <a:off x="5584257" y="4710882"/>
              <a:ext cx="360040" cy="360040"/>
            </a:xfrm>
            <a:prstGeom prst="flowChartConnector">
              <a:avLst/>
            </a:prstGeom>
            <a:gradFill>
              <a:gsLst>
                <a:gs pos="0">
                  <a:srgbClr val="5F82CA"/>
                </a:gs>
                <a:gs pos="50000">
                  <a:srgbClr val="3C70CA"/>
                </a:gs>
                <a:gs pos="100000">
                  <a:srgbClr val="2E60B9"/>
                </a:gs>
              </a:gsLst>
              <a:lin ang="5400000" scaled="0"/>
            </a:gradFill>
            <a:ln>
              <a:noFill/>
            </a:ln>
            <a:effectLst>
              <a:outerShdw blurRad="40000" rotWithShape="0" dir="5400000" dist="23000">
                <a:srgbClr val="000000">
                  <a:alpha val="3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1" name="Google Shape;301;p35"/>
            <p:cNvSpPr/>
            <p:nvPr/>
          </p:nvSpPr>
          <p:spPr>
            <a:xfrm rot="10800000">
              <a:off x="219075" y="2058988"/>
              <a:ext cx="425450" cy="2940050"/>
            </a:xfrm>
            <a:prstGeom prst="downArrow">
              <a:avLst>
                <a:gd fmla="val 50000" name="adj1"/>
                <a:gd fmla="val 50000" name="adj2"/>
              </a:avLst>
            </a:prstGeom>
            <a:solidFill>
              <a:srgbClr val="E1EF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02" name="Google Shape;302;p35"/>
          <p:cNvSpPr/>
          <p:nvPr/>
        </p:nvSpPr>
        <p:spPr>
          <a:xfrm>
            <a:off x="2694110"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3" name="Google Shape;303;p35"/>
          <p:cNvSpPr/>
          <p:nvPr/>
        </p:nvSpPr>
        <p:spPr>
          <a:xfrm>
            <a:off x="3228569"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4" name="Google Shape;304;p35"/>
          <p:cNvSpPr/>
          <p:nvPr/>
        </p:nvSpPr>
        <p:spPr>
          <a:xfrm>
            <a:off x="3727887"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5" name="Google Shape;305;p35"/>
          <p:cNvSpPr/>
          <p:nvPr/>
        </p:nvSpPr>
        <p:spPr>
          <a:xfrm>
            <a:off x="4205501"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6" name="Google Shape;306;p35"/>
          <p:cNvSpPr/>
          <p:nvPr/>
        </p:nvSpPr>
        <p:spPr>
          <a:xfrm>
            <a:off x="4732653"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7" name="Google Shape;307;p35"/>
          <p:cNvSpPr/>
          <p:nvPr/>
        </p:nvSpPr>
        <p:spPr>
          <a:xfrm>
            <a:off x="5267113"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8" name="Google Shape;308;p35"/>
          <p:cNvSpPr/>
          <p:nvPr/>
        </p:nvSpPr>
        <p:spPr>
          <a:xfrm>
            <a:off x="5766431"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9" name="Google Shape;309;p35"/>
          <p:cNvSpPr/>
          <p:nvPr/>
        </p:nvSpPr>
        <p:spPr>
          <a:xfrm>
            <a:off x="6244045" y="4510461"/>
            <a:ext cx="351126" cy="263444"/>
          </a:xfrm>
          <a:prstGeom prst="rightArrow">
            <a:avLst>
              <a:gd fmla="val 50000" name="adj1"/>
              <a:gd fmla="val 50000" name="adj2"/>
            </a:avLst>
          </a:prstGeom>
          <a:solidFill>
            <a:srgbClr val="E54FFF"/>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0" name="Google Shape;310;p35"/>
          <p:cNvSpPr txBox="1"/>
          <p:nvPr/>
        </p:nvSpPr>
        <p:spPr>
          <a:xfrm>
            <a:off x="3937815" y="4773904"/>
            <a:ext cx="114839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Disease genes</a:t>
            </a:r>
            <a:endParaRPr sz="1100"/>
          </a:p>
        </p:txBody>
      </p:sp>
      <p:sp>
        <p:nvSpPr>
          <p:cNvPr id="311" name="Google Shape;311;p35"/>
          <p:cNvSpPr txBox="1"/>
          <p:nvPr/>
        </p:nvSpPr>
        <p:spPr>
          <a:xfrm>
            <a:off x="3882002" y="3885142"/>
            <a:ext cx="1625441"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Transcription factors</a:t>
            </a:r>
            <a:endParaRPr sz="1100"/>
          </a:p>
        </p:txBody>
      </p:sp>
      <p:cxnSp>
        <p:nvCxnSpPr>
          <p:cNvPr id="312" name="Google Shape;312;p35"/>
          <p:cNvCxnSpPr/>
          <p:nvPr/>
        </p:nvCxnSpPr>
        <p:spPr>
          <a:xfrm>
            <a:off x="2716170"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3" name="Google Shape;313;p35"/>
          <p:cNvCxnSpPr/>
          <p:nvPr/>
        </p:nvCxnSpPr>
        <p:spPr>
          <a:xfrm>
            <a:off x="284151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4" name="Google Shape;314;p35"/>
          <p:cNvCxnSpPr/>
          <p:nvPr/>
        </p:nvCxnSpPr>
        <p:spPr>
          <a:xfrm>
            <a:off x="2987166"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5" name="Google Shape;315;p35"/>
          <p:cNvCxnSpPr/>
          <p:nvPr/>
        </p:nvCxnSpPr>
        <p:spPr>
          <a:xfrm>
            <a:off x="3117023"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6" name="Google Shape;316;p35"/>
          <p:cNvCxnSpPr/>
          <p:nvPr/>
        </p:nvCxnSpPr>
        <p:spPr>
          <a:xfrm>
            <a:off x="3226170"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7" name="Google Shape;317;p35"/>
          <p:cNvCxnSpPr/>
          <p:nvPr/>
        </p:nvCxnSpPr>
        <p:spPr>
          <a:xfrm>
            <a:off x="335151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8" name="Google Shape;318;p35"/>
          <p:cNvCxnSpPr/>
          <p:nvPr/>
        </p:nvCxnSpPr>
        <p:spPr>
          <a:xfrm>
            <a:off x="3497166"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19" name="Google Shape;319;p35"/>
          <p:cNvCxnSpPr/>
          <p:nvPr/>
        </p:nvCxnSpPr>
        <p:spPr>
          <a:xfrm>
            <a:off x="3627023"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0" name="Google Shape;320;p35"/>
          <p:cNvCxnSpPr/>
          <p:nvPr/>
        </p:nvCxnSpPr>
        <p:spPr>
          <a:xfrm>
            <a:off x="3751499"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1" name="Google Shape;321;p35"/>
          <p:cNvCxnSpPr/>
          <p:nvPr/>
        </p:nvCxnSpPr>
        <p:spPr>
          <a:xfrm>
            <a:off x="3876841"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2" name="Google Shape;322;p35"/>
          <p:cNvCxnSpPr/>
          <p:nvPr/>
        </p:nvCxnSpPr>
        <p:spPr>
          <a:xfrm>
            <a:off x="4022495"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3" name="Google Shape;323;p35"/>
          <p:cNvCxnSpPr/>
          <p:nvPr/>
        </p:nvCxnSpPr>
        <p:spPr>
          <a:xfrm>
            <a:off x="415235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4" name="Google Shape;324;p35"/>
          <p:cNvCxnSpPr/>
          <p:nvPr/>
        </p:nvCxnSpPr>
        <p:spPr>
          <a:xfrm>
            <a:off x="4261499"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5" name="Google Shape;325;p35"/>
          <p:cNvCxnSpPr/>
          <p:nvPr/>
        </p:nvCxnSpPr>
        <p:spPr>
          <a:xfrm>
            <a:off x="4386841"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6" name="Google Shape;326;p35"/>
          <p:cNvCxnSpPr/>
          <p:nvPr/>
        </p:nvCxnSpPr>
        <p:spPr>
          <a:xfrm>
            <a:off x="4532495"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7" name="Google Shape;327;p35"/>
          <p:cNvCxnSpPr/>
          <p:nvPr/>
        </p:nvCxnSpPr>
        <p:spPr>
          <a:xfrm>
            <a:off x="466235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8" name="Google Shape;328;p35"/>
          <p:cNvCxnSpPr/>
          <p:nvPr/>
        </p:nvCxnSpPr>
        <p:spPr>
          <a:xfrm>
            <a:off x="4816681"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29" name="Google Shape;329;p35"/>
          <p:cNvCxnSpPr/>
          <p:nvPr/>
        </p:nvCxnSpPr>
        <p:spPr>
          <a:xfrm>
            <a:off x="494202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0" name="Google Shape;330;p35"/>
          <p:cNvCxnSpPr/>
          <p:nvPr/>
        </p:nvCxnSpPr>
        <p:spPr>
          <a:xfrm>
            <a:off x="5087677"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1" name="Google Shape;331;p35"/>
          <p:cNvCxnSpPr/>
          <p:nvPr/>
        </p:nvCxnSpPr>
        <p:spPr>
          <a:xfrm>
            <a:off x="5217533"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2" name="Google Shape;332;p35"/>
          <p:cNvCxnSpPr/>
          <p:nvPr/>
        </p:nvCxnSpPr>
        <p:spPr>
          <a:xfrm>
            <a:off x="5326680"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3" name="Google Shape;333;p35"/>
          <p:cNvCxnSpPr/>
          <p:nvPr/>
        </p:nvCxnSpPr>
        <p:spPr>
          <a:xfrm>
            <a:off x="545202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4" name="Google Shape;334;p35"/>
          <p:cNvCxnSpPr/>
          <p:nvPr/>
        </p:nvCxnSpPr>
        <p:spPr>
          <a:xfrm>
            <a:off x="5597677"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5" name="Google Shape;335;p35"/>
          <p:cNvCxnSpPr/>
          <p:nvPr/>
        </p:nvCxnSpPr>
        <p:spPr>
          <a:xfrm>
            <a:off x="5727533"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6" name="Google Shape;336;p35"/>
          <p:cNvCxnSpPr/>
          <p:nvPr/>
        </p:nvCxnSpPr>
        <p:spPr>
          <a:xfrm>
            <a:off x="5852010"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7" name="Google Shape;337;p35"/>
          <p:cNvCxnSpPr/>
          <p:nvPr/>
        </p:nvCxnSpPr>
        <p:spPr>
          <a:xfrm>
            <a:off x="5977352"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8" name="Google Shape;338;p35"/>
          <p:cNvCxnSpPr/>
          <p:nvPr/>
        </p:nvCxnSpPr>
        <p:spPr>
          <a:xfrm>
            <a:off x="6123006"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39" name="Google Shape;339;p35"/>
          <p:cNvCxnSpPr/>
          <p:nvPr/>
        </p:nvCxnSpPr>
        <p:spPr>
          <a:xfrm>
            <a:off x="6252863"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40" name="Google Shape;340;p35"/>
          <p:cNvCxnSpPr/>
          <p:nvPr/>
        </p:nvCxnSpPr>
        <p:spPr>
          <a:xfrm>
            <a:off x="6362010" y="4162141"/>
            <a:ext cx="0" cy="348320"/>
          </a:xfrm>
          <a:prstGeom prst="straightConnector1">
            <a:avLst/>
          </a:prstGeom>
          <a:noFill/>
          <a:ln cap="flat" cmpd="sng" w="12700">
            <a:solidFill>
              <a:schemeClr val="accent1"/>
            </a:solidFill>
            <a:prstDash val="dash"/>
            <a:miter lim="800000"/>
            <a:headEnd len="sm" w="sm" type="none"/>
            <a:tailEnd len="med" w="med" type="stealth"/>
          </a:ln>
        </p:spPr>
      </p:cxnSp>
      <p:cxnSp>
        <p:nvCxnSpPr>
          <p:cNvPr id="341" name="Google Shape;341;p35"/>
          <p:cNvCxnSpPr/>
          <p:nvPr/>
        </p:nvCxnSpPr>
        <p:spPr>
          <a:xfrm>
            <a:off x="6487352" y="4162141"/>
            <a:ext cx="0" cy="348320"/>
          </a:xfrm>
          <a:prstGeom prst="straightConnector1">
            <a:avLst/>
          </a:prstGeom>
          <a:noFill/>
          <a:ln cap="flat" cmpd="sng" w="12700">
            <a:solidFill>
              <a:schemeClr val="accent1"/>
            </a:solidFill>
            <a:prstDash val="dash"/>
            <a:miter lim="800000"/>
            <a:headEnd len="sm" w="sm" type="none"/>
            <a:tailEnd len="med" w="med" type="stealth"/>
          </a:ln>
        </p:spPr>
      </p:cxnSp>
      <p:sp>
        <p:nvSpPr>
          <p:cNvPr id="342" name="Google Shape;342;p35"/>
          <p:cNvSpPr txBox="1"/>
          <p:nvPr/>
        </p:nvSpPr>
        <p:spPr>
          <a:xfrm>
            <a:off x="190782" y="132200"/>
            <a:ext cx="8779800" cy="646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 sz="2100">
                <a:solidFill>
                  <a:schemeClr val="dk1"/>
                </a:solidFill>
                <a:latin typeface="Arial"/>
                <a:ea typeface="Arial"/>
                <a:cs typeface="Arial"/>
                <a:sym typeface="Arial"/>
              </a:rPr>
              <a:t>Search for master-regulators in signaling pathways</a:t>
            </a:r>
            <a:endParaRPr b="1" i="1" sz="2100">
              <a:solidFill>
                <a:schemeClr val="dk1"/>
              </a:solidFill>
              <a:latin typeface="Arial"/>
              <a:ea typeface="Arial"/>
              <a:cs typeface="Arial"/>
              <a:sym typeface="Arial"/>
            </a:endParaRPr>
          </a:p>
        </p:txBody>
      </p:sp>
      <p:sp>
        <p:nvSpPr>
          <p:cNvPr id="343" name="Google Shape;343;p35"/>
          <p:cNvSpPr txBox="1"/>
          <p:nvPr/>
        </p:nvSpPr>
        <p:spPr>
          <a:xfrm>
            <a:off x="6060060" y="1914955"/>
            <a:ext cx="1407870" cy="34624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TRANSPATH® </a:t>
            </a:r>
            <a:endParaRPr sz="1100"/>
          </a:p>
        </p:txBody>
      </p:sp>
      <p:sp>
        <p:nvSpPr>
          <p:cNvPr id="344" name="Google Shape;344;p35"/>
          <p:cNvSpPr txBox="1"/>
          <p:nvPr/>
        </p:nvSpPr>
        <p:spPr>
          <a:xfrm>
            <a:off x="6522790" y="3265267"/>
            <a:ext cx="1280383" cy="34624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TRANSFAC® </a:t>
            </a:r>
            <a:endParaRPr sz="1100"/>
          </a:p>
        </p:txBody>
      </p:sp>
      <p:grpSp>
        <p:nvGrpSpPr>
          <p:cNvPr id="345" name="Google Shape;345;p35"/>
          <p:cNvGrpSpPr/>
          <p:nvPr/>
        </p:nvGrpSpPr>
        <p:grpSpPr>
          <a:xfrm rot="-3355467">
            <a:off x="3669296" y="737232"/>
            <a:ext cx="695485" cy="316687"/>
            <a:chOff x="410508" y="1740626"/>
            <a:chExt cx="1360581" cy="623597"/>
          </a:xfrm>
        </p:grpSpPr>
        <p:sp>
          <p:nvSpPr>
            <p:cNvPr id="346" name="Google Shape;346;p35"/>
            <p:cNvSpPr/>
            <p:nvPr/>
          </p:nvSpPr>
          <p:spPr>
            <a:xfrm flipH="1" rot="23928">
              <a:off x="412600" y="1742869"/>
              <a:ext cx="646516" cy="618914"/>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35"/>
            <p:cNvSpPr/>
            <p:nvPr/>
          </p:nvSpPr>
          <p:spPr>
            <a:xfrm rot="-11125">
              <a:off x="1121138" y="1744271"/>
              <a:ext cx="648903" cy="618904"/>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48" name="Google Shape;348;p35"/>
            <p:cNvGrpSpPr/>
            <p:nvPr/>
          </p:nvGrpSpPr>
          <p:grpSpPr>
            <a:xfrm>
              <a:off x="572124" y="1912014"/>
              <a:ext cx="1032284" cy="281943"/>
              <a:chOff x="1209676" y="1184988"/>
              <a:chExt cx="3501641" cy="846929"/>
            </a:xfrm>
          </p:grpSpPr>
          <p:sp>
            <p:nvSpPr>
              <p:cNvPr id="349" name="Google Shape;349;p35"/>
              <p:cNvSpPr/>
              <p:nvPr/>
            </p:nvSpPr>
            <p:spPr>
              <a:xfrm rot="-5400000">
                <a:off x="2550158" y="-150411"/>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0" name="Google Shape;350;p35"/>
              <p:cNvSpPr/>
              <p:nvPr/>
            </p:nvSpPr>
            <p:spPr>
              <a:xfrm flipH="1" rot="-5400000">
                <a:off x="2550160" y="-155493"/>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51" name="Google Shape;351;p35"/>
              <p:cNvCxnSpPr/>
              <p:nvPr/>
            </p:nvCxnSpPr>
            <p:spPr>
              <a:xfrm rot="10800000">
                <a:off x="3205422" y="1302226"/>
                <a:ext cx="0" cy="558900"/>
              </a:xfrm>
              <a:prstGeom prst="straightConnector1">
                <a:avLst/>
              </a:prstGeom>
              <a:noFill/>
              <a:ln cap="flat" cmpd="sng" w="9525">
                <a:solidFill>
                  <a:schemeClr val="lt1"/>
                </a:solidFill>
                <a:prstDash val="solid"/>
                <a:miter lim="800000"/>
                <a:headEnd len="sm" w="sm" type="none"/>
                <a:tailEnd len="sm" w="sm" type="none"/>
              </a:ln>
            </p:spPr>
          </p:cxnSp>
          <p:cxnSp>
            <p:nvCxnSpPr>
              <p:cNvPr id="352" name="Google Shape;352;p35"/>
              <p:cNvCxnSpPr/>
              <p:nvPr/>
            </p:nvCxnSpPr>
            <p:spPr>
              <a:xfrm rot="10800000">
                <a:off x="2730219" y="1343326"/>
                <a:ext cx="0" cy="517800"/>
              </a:xfrm>
              <a:prstGeom prst="straightConnector1">
                <a:avLst/>
              </a:prstGeom>
              <a:noFill/>
              <a:ln cap="flat" cmpd="sng" w="9525">
                <a:solidFill>
                  <a:schemeClr val="lt1"/>
                </a:solidFill>
                <a:prstDash val="solid"/>
                <a:miter lim="800000"/>
                <a:headEnd len="sm" w="sm" type="none"/>
                <a:tailEnd len="sm" w="sm" type="none"/>
              </a:ln>
            </p:spPr>
          </p:cxnSp>
          <p:cxnSp>
            <p:nvCxnSpPr>
              <p:cNvPr id="353" name="Google Shape;353;p35"/>
              <p:cNvCxnSpPr/>
              <p:nvPr/>
            </p:nvCxnSpPr>
            <p:spPr>
              <a:xfrm rot="10800000">
                <a:off x="2962683" y="1213803"/>
                <a:ext cx="0" cy="320400"/>
              </a:xfrm>
              <a:prstGeom prst="straightConnector1">
                <a:avLst/>
              </a:prstGeom>
              <a:noFill/>
              <a:ln cap="flat" cmpd="sng" w="9525">
                <a:solidFill>
                  <a:schemeClr val="lt1"/>
                </a:solidFill>
                <a:prstDash val="solid"/>
                <a:miter lim="800000"/>
                <a:headEnd len="sm" w="sm" type="none"/>
                <a:tailEnd len="sm" w="sm" type="none"/>
              </a:ln>
            </p:spPr>
          </p:cxnSp>
          <p:cxnSp>
            <p:nvCxnSpPr>
              <p:cNvPr id="354" name="Google Shape;354;p35"/>
              <p:cNvCxnSpPr/>
              <p:nvPr/>
            </p:nvCxnSpPr>
            <p:spPr>
              <a:xfrm rot="10800000">
                <a:off x="2962683" y="1597818"/>
                <a:ext cx="0" cy="434100"/>
              </a:xfrm>
              <a:prstGeom prst="straightConnector1">
                <a:avLst/>
              </a:prstGeom>
              <a:noFill/>
              <a:ln cap="flat" cmpd="sng" w="9525">
                <a:solidFill>
                  <a:schemeClr val="lt1"/>
                </a:solidFill>
                <a:prstDash val="solid"/>
                <a:miter lim="800000"/>
                <a:headEnd len="sm" w="sm" type="none"/>
                <a:tailEnd len="sm" w="sm" type="none"/>
              </a:ln>
            </p:spPr>
          </p:cxnSp>
          <p:cxnSp>
            <p:nvCxnSpPr>
              <p:cNvPr id="355" name="Google Shape;355;p35"/>
              <p:cNvCxnSpPr/>
              <p:nvPr/>
            </p:nvCxnSpPr>
            <p:spPr>
              <a:xfrm rot="10800000">
                <a:off x="2376475" y="1383770"/>
                <a:ext cx="0" cy="431100"/>
              </a:xfrm>
              <a:prstGeom prst="straightConnector1">
                <a:avLst/>
              </a:prstGeom>
              <a:noFill/>
              <a:ln cap="flat" cmpd="sng" w="9525">
                <a:solidFill>
                  <a:schemeClr val="lt1"/>
                </a:solidFill>
                <a:prstDash val="solid"/>
                <a:miter lim="800000"/>
                <a:headEnd len="sm" w="sm" type="none"/>
                <a:tailEnd len="sm" w="sm" type="none"/>
              </a:ln>
            </p:spPr>
          </p:cxnSp>
          <p:cxnSp>
            <p:nvCxnSpPr>
              <p:cNvPr id="356" name="Google Shape;356;p35"/>
              <p:cNvCxnSpPr>
                <a:stCxn id="349"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357" name="Google Shape;357;p35"/>
              <p:cNvCxnSpPr/>
              <p:nvPr/>
            </p:nvCxnSpPr>
            <p:spPr>
              <a:xfrm rot="10800000">
                <a:off x="3644208" y="1351487"/>
                <a:ext cx="0" cy="515400"/>
              </a:xfrm>
              <a:prstGeom prst="straightConnector1">
                <a:avLst/>
              </a:prstGeom>
              <a:noFill/>
              <a:ln cap="flat" cmpd="sng" w="9525">
                <a:solidFill>
                  <a:schemeClr val="lt1"/>
                </a:solidFill>
                <a:prstDash val="solid"/>
                <a:miter lim="800000"/>
                <a:headEnd len="sm" w="sm" type="none"/>
                <a:tailEnd len="sm" w="sm" type="none"/>
              </a:ln>
            </p:spPr>
          </p:cxnSp>
        </p:grpSp>
        <p:cxnSp>
          <p:nvCxnSpPr>
            <p:cNvPr id="358" name="Google Shape;358;p35"/>
            <p:cNvCxnSpPr/>
            <p:nvPr/>
          </p:nvCxnSpPr>
          <p:spPr>
            <a:xfrm rot="10800000">
              <a:off x="745504" y="1951072"/>
              <a:ext cx="0" cy="194700"/>
            </a:xfrm>
            <a:prstGeom prst="straightConnector1">
              <a:avLst/>
            </a:prstGeom>
            <a:noFill/>
            <a:ln cap="flat" cmpd="sng" w="9525">
              <a:solidFill>
                <a:schemeClr val="lt1"/>
              </a:solidFill>
              <a:prstDash val="solid"/>
              <a:miter lim="800000"/>
              <a:headEnd len="sm" w="sm" type="none"/>
              <a:tailEnd len="sm" w="sm" type="none"/>
            </a:ln>
          </p:spPr>
        </p:cxnSp>
        <p:cxnSp>
          <p:nvCxnSpPr>
            <p:cNvPr id="359" name="Google Shape;359;p35"/>
            <p:cNvCxnSpPr/>
            <p:nvPr/>
          </p:nvCxnSpPr>
          <p:spPr>
            <a:xfrm rot="10800000">
              <a:off x="1459897" y="1967506"/>
              <a:ext cx="0" cy="154200"/>
            </a:xfrm>
            <a:prstGeom prst="straightConnector1">
              <a:avLst/>
            </a:prstGeom>
            <a:noFill/>
            <a:ln cap="flat" cmpd="sng" w="9525">
              <a:solidFill>
                <a:schemeClr val="lt1"/>
              </a:solidFill>
              <a:prstDash val="solid"/>
              <a:miter lim="800000"/>
              <a:headEnd len="sm" w="sm" type="none"/>
              <a:tailEnd len="sm" w="sm" type="none"/>
            </a:ln>
          </p:spPr>
        </p:cxnSp>
        <p:cxnSp>
          <p:nvCxnSpPr>
            <p:cNvPr id="360" name="Google Shape;360;p35"/>
            <p:cNvCxnSpPr/>
            <p:nvPr/>
          </p:nvCxnSpPr>
          <p:spPr>
            <a:xfrm rot="10800000">
              <a:off x="1376002" y="1909007"/>
              <a:ext cx="600" cy="273600"/>
            </a:xfrm>
            <a:prstGeom prst="straightConnector1">
              <a:avLst/>
            </a:prstGeom>
            <a:noFill/>
            <a:ln cap="flat" cmpd="sng" w="9525">
              <a:solidFill>
                <a:schemeClr val="lt1"/>
              </a:solidFill>
              <a:prstDash val="solid"/>
              <a:miter lim="800000"/>
              <a:headEnd len="sm" w="sm" type="none"/>
              <a:tailEnd len="sm" w="sm" type="none"/>
            </a:ln>
          </p:spPr>
        </p:cxnSp>
      </p:grpSp>
      <p:grpSp>
        <p:nvGrpSpPr>
          <p:cNvPr id="361" name="Google Shape;361;p35"/>
          <p:cNvGrpSpPr/>
          <p:nvPr/>
        </p:nvGrpSpPr>
        <p:grpSpPr>
          <a:xfrm rot="-3355467">
            <a:off x="3093943" y="736731"/>
            <a:ext cx="695485" cy="316687"/>
            <a:chOff x="410508" y="1740626"/>
            <a:chExt cx="1360581" cy="623597"/>
          </a:xfrm>
        </p:grpSpPr>
        <p:sp>
          <p:nvSpPr>
            <p:cNvPr id="362" name="Google Shape;362;p35"/>
            <p:cNvSpPr/>
            <p:nvPr/>
          </p:nvSpPr>
          <p:spPr>
            <a:xfrm flipH="1" rot="23928">
              <a:off x="412600" y="1742869"/>
              <a:ext cx="646516" cy="618914"/>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3" name="Google Shape;363;p35"/>
            <p:cNvSpPr/>
            <p:nvPr/>
          </p:nvSpPr>
          <p:spPr>
            <a:xfrm rot="-11125">
              <a:off x="1121138" y="1744271"/>
              <a:ext cx="648903" cy="618904"/>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64" name="Google Shape;364;p35"/>
            <p:cNvGrpSpPr/>
            <p:nvPr/>
          </p:nvGrpSpPr>
          <p:grpSpPr>
            <a:xfrm>
              <a:off x="572124" y="1912014"/>
              <a:ext cx="1032284" cy="281943"/>
              <a:chOff x="1209676" y="1184988"/>
              <a:chExt cx="3501641" cy="846929"/>
            </a:xfrm>
          </p:grpSpPr>
          <p:sp>
            <p:nvSpPr>
              <p:cNvPr id="365" name="Google Shape;365;p35"/>
              <p:cNvSpPr/>
              <p:nvPr/>
            </p:nvSpPr>
            <p:spPr>
              <a:xfrm rot="-5400000">
                <a:off x="2550158" y="-150411"/>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6" name="Google Shape;366;p35"/>
              <p:cNvSpPr/>
              <p:nvPr/>
            </p:nvSpPr>
            <p:spPr>
              <a:xfrm flipH="1" rot="-5400000">
                <a:off x="2550160" y="-155493"/>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67" name="Google Shape;367;p35"/>
              <p:cNvCxnSpPr/>
              <p:nvPr/>
            </p:nvCxnSpPr>
            <p:spPr>
              <a:xfrm rot="10800000">
                <a:off x="3205422" y="1302226"/>
                <a:ext cx="0" cy="558900"/>
              </a:xfrm>
              <a:prstGeom prst="straightConnector1">
                <a:avLst/>
              </a:prstGeom>
              <a:noFill/>
              <a:ln cap="flat" cmpd="sng" w="9525">
                <a:solidFill>
                  <a:schemeClr val="lt1"/>
                </a:solidFill>
                <a:prstDash val="solid"/>
                <a:miter lim="800000"/>
                <a:headEnd len="sm" w="sm" type="none"/>
                <a:tailEnd len="sm" w="sm" type="none"/>
              </a:ln>
            </p:spPr>
          </p:cxnSp>
          <p:cxnSp>
            <p:nvCxnSpPr>
              <p:cNvPr id="368" name="Google Shape;368;p35"/>
              <p:cNvCxnSpPr/>
              <p:nvPr/>
            </p:nvCxnSpPr>
            <p:spPr>
              <a:xfrm rot="10800000">
                <a:off x="2730219" y="1343326"/>
                <a:ext cx="0" cy="517800"/>
              </a:xfrm>
              <a:prstGeom prst="straightConnector1">
                <a:avLst/>
              </a:prstGeom>
              <a:noFill/>
              <a:ln cap="flat" cmpd="sng" w="9525">
                <a:solidFill>
                  <a:schemeClr val="lt1"/>
                </a:solidFill>
                <a:prstDash val="solid"/>
                <a:miter lim="800000"/>
                <a:headEnd len="sm" w="sm" type="none"/>
                <a:tailEnd len="sm" w="sm" type="none"/>
              </a:ln>
            </p:spPr>
          </p:cxnSp>
          <p:cxnSp>
            <p:nvCxnSpPr>
              <p:cNvPr id="369" name="Google Shape;369;p35"/>
              <p:cNvCxnSpPr/>
              <p:nvPr/>
            </p:nvCxnSpPr>
            <p:spPr>
              <a:xfrm rot="10800000">
                <a:off x="2962683" y="1213803"/>
                <a:ext cx="0" cy="320400"/>
              </a:xfrm>
              <a:prstGeom prst="straightConnector1">
                <a:avLst/>
              </a:prstGeom>
              <a:noFill/>
              <a:ln cap="flat" cmpd="sng" w="9525">
                <a:solidFill>
                  <a:schemeClr val="lt1"/>
                </a:solidFill>
                <a:prstDash val="solid"/>
                <a:miter lim="800000"/>
                <a:headEnd len="sm" w="sm" type="none"/>
                <a:tailEnd len="sm" w="sm" type="none"/>
              </a:ln>
            </p:spPr>
          </p:cxnSp>
          <p:cxnSp>
            <p:nvCxnSpPr>
              <p:cNvPr id="370" name="Google Shape;370;p35"/>
              <p:cNvCxnSpPr/>
              <p:nvPr/>
            </p:nvCxnSpPr>
            <p:spPr>
              <a:xfrm rot="10800000">
                <a:off x="2962683" y="1597818"/>
                <a:ext cx="0" cy="434100"/>
              </a:xfrm>
              <a:prstGeom prst="straightConnector1">
                <a:avLst/>
              </a:prstGeom>
              <a:noFill/>
              <a:ln cap="flat" cmpd="sng" w="9525">
                <a:solidFill>
                  <a:schemeClr val="lt1"/>
                </a:solidFill>
                <a:prstDash val="solid"/>
                <a:miter lim="800000"/>
                <a:headEnd len="sm" w="sm" type="none"/>
                <a:tailEnd len="sm" w="sm" type="none"/>
              </a:ln>
            </p:spPr>
          </p:cxnSp>
          <p:cxnSp>
            <p:nvCxnSpPr>
              <p:cNvPr id="371" name="Google Shape;371;p35"/>
              <p:cNvCxnSpPr/>
              <p:nvPr/>
            </p:nvCxnSpPr>
            <p:spPr>
              <a:xfrm rot="10800000">
                <a:off x="2376475" y="1383770"/>
                <a:ext cx="0" cy="431100"/>
              </a:xfrm>
              <a:prstGeom prst="straightConnector1">
                <a:avLst/>
              </a:prstGeom>
              <a:noFill/>
              <a:ln cap="flat" cmpd="sng" w="9525">
                <a:solidFill>
                  <a:schemeClr val="lt1"/>
                </a:solidFill>
                <a:prstDash val="solid"/>
                <a:miter lim="800000"/>
                <a:headEnd len="sm" w="sm" type="none"/>
                <a:tailEnd len="sm" w="sm" type="none"/>
              </a:ln>
            </p:spPr>
          </p:cxnSp>
          <p:cxnSp>
            <p:nvCxnSpPr>
              <p:cNvPr id="372" name="Google Shape;372;p35"/>
              <p:cNvCxnSpPr>
                <a:stCxn id="365"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373" name="Google Shape;373;p35"/>
              <p:cNvCxnSpPr/>
              <p:nvPr/>
            </p:nvCxnSpPr>
            <p:spPr>
              <a:xfrm rot="10800000">
                <a:off x="3644208" y="1351487"/>
                <a:ext cx="0" cy="515400"/>
              </a:xfrm>
              <a:prstGeom prst="straightConnector1">
                <a:avLst/>
              </a:prstGeom>
              <a:noFill/>
              <a:ln cap="flat" cmpd="sng" w="9525">
                <a:solidFill>
                  <a:schemeClr val="lt1"/>
                </a:solidFill>
                <a:prstDash val="solid"/>
                <a:miter lim="800000"/>
                <a:headEnd len="sm" w="sm" type="none"/>
                <a:tailEnd len="sm" w="sm" type="none"/>
              </a:ln>
            </p:spPr>
          </p:cxnSp>
        </p:grpSp>
        <p:cxnSp>
          <p:nvCxnSpPr>
            <p:cNvPr id="374" name="Google Shape;374;p35"/>
            <p:cNvCxnSpPr/>
            <p:nvPr/>
          </p:nvCxnSpPr>
          <p:spPr>
            <a:xfrm rot="10800000">
              <a:off x="745504" y="1951072"/>
              <a:ext cx="0" cy="194700"/>
            </a:xfrm>
            <a:prstGeom prst="straightConnector1">
              <a:avLst/>
            </a:prstGeom>
            <a:noFill/>
            <a:ln cap="flat" cmpd="sng" w="9525">
              <a:solidFill>
                <a:schemeClr val="lt1"/>
              </a:solidFill>
              <a:prstDash val="solid"/>
              <a:miter lim="800000"/>
              <a:headEnd len="sm" w="sm" type="none"/>
              <a:tailEnd len="sm" w="sm" type="none"/>
            </a:ln>
          </p:spPr>
        </p:cxnSp>
        <p:cxnSp>
          <p:nvCxnSpPr>
            <p:cNvPr id="375" name="Google Shape;375;p35"/>
            <p:cNvCxnSpPr/>
            <p:nvPr/>
          </p:nvCxnSpPr>
          <p:spPr>
            <a:xfrm rot="10800000">
              <a:off x="1459897" y="1967506"/>
              <a:ext cx="0" cy="154200"/>
            </a:xfrm>
            <a:prstGeom prst="straightConnector1">
              <a:avLst/>
            </a:prstGeom>
            <a:noFill/>
            <a:ln cap="flat" cmpd="sng" w="9525">
              <a:solidFill>
                <a:schemeClr val="lt1"/>
              </a:solidFill>
              <a:prstDash val="solid"/>
              <a:miter lim="800000"/>
              <a:headEnd len="sm" w="sm" type="none"/>
              <a:tailEnd len="sm" w="sm" type="none"/>
            </a:ln>
          </p:spPr>
        </p:cxnSp>
        <p:cxnSp>
          <p:nvCxnSpPr>
            <p:cNvPr id="376" name="Google Shape;376;p35"/>
            <p:cNvCxnSpPr/>
            <p:nvPr/>
          </p:nvCxnSpPr>
          <p:spPr>
            <a:xfrm rot="10800000">
              <a:off x="1376002" y="1909007"/>
              <a:ext cx="600" cy="273600"/>
            </a:xfrm>
            <a:prstGeom prst="straightConnector1">
              <a:avLst/>
            </a:prstGeom>
            <a:noFill/>
            <a:ln cap="flat" cmpd="sng" w="9525">
              <a:solidFill>
                <a:schemeClr val="lt1"/>
              </a:solidFill>
              <a:prstDash val="solid"/>
              <a:miter lim="800000"/>
              <a:headEnd len="sm" w="sm" type="none"/>
              <a:tailEnd len="sm" w="sm" type="none"/>
            </a:ln>
          </p:spPr>
        </p:cxnSp>
      </p:grpSp>
      <p:grpSp>
        <p:nvGrpSpPr>
          <p:cNvPr id="377" name="Google Shape;377;p35"/>
          <p:cNvGrpSpPr/>
          <p:nvPr/>
        </p:nvGrpSpPr>
        <p:grpSpPr>
          <a:xfrm rot="-3355467">
            <a:off x="4237949" y="734261"/>
            <a:ext cx="695485" cy="316687"/>
            <a:chOff x="410508" y="1740626"/>
            <a:chExt cx="1360581" cy="623597"/>
          </a:xfrm>
        </p:grpSpPr>
        <p:sp>
          <p:nvSpPr>
            <p:cNvPr id="378" name="Google Shape;378;p35"/>
            <p:cNvSpPr/>
            <p:nvPr/>
          </p:nvSpPr>
          <p:spPr>
            <a:xfrm flipH="1" rot="23928">
              <a:off x="412600" y="1742869"/>
              <a:ext cx="646516" cy="618914"/>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9" name="Google Shape;379;p35"/>
            <p:cNvSpPr/>
            <p:nvPr/>
          </p:nvSpPr>
          <p:spPr>
            <a:xfrm rot="-11125">
              <a:off x="1121138" y="1744271"/>
              <a:ext cx="648903" cy="618904"/>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80" name="Google Shape;380;p35"/>
            <p:cNvGrpSpPr/>
            <p:nvPr/>
          </p:nvGrpSpPr>
          <p:grpSpPr>
            <a:xfrm>
              <a:off x="572124" y="1912015"/>
              <a:ext cx="1032284" cy="275329"/>
              <a:chOff x="1209676" y="1184988"/>
              <a:chExt cx="3501641" cy="827063"/>
            </a:xfrm>
          </p:grpSpPr>
          <p:sp>
            <p:nvSpPr>
              <p:cNvPr id="381" name="Google Shape;381;p35"/>
              <p:cNvSpPr/>
              <p:nvPr/>
            </p:nvSpPr>
            <p:spPr>
              <a:xfrm rot="-5400000">
                <a:off x="2550158" y="-150411"/>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2" name="Google Shape;382;p35"/>
              <p:cNvSpPr/>
              <p:nvPr/>
            </p:nvSpPr>
            <p:spPr>
              <a:xfrm flipH="1" rot="-5400000">
                <a:off x="2550160" y="-155493"/>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83" name="Google Shape;383;p35"/>
              <p:cNvCxnSpPr/>
              <p:nvPr/>
            </p:nvCxnSpPr>
            <p:spPr>
              <a:xfrm rot="10800000">
                <a:off x="3205422" y="1302226"/>
                <a:ext cx="0" cy="558900"/>
              </a:xfrm>
              <a:prstGeom prst="straightConnector1">
                <a:avLst/>
              </a:prstGeom>
              <a:noFill/>
              <a:ln cap="flat" cmpd="sng" w="9525">
                <a:solidFill>
                  <a:schemeClr val="lt1"/>
                </a:solidFill>
                <a:prstDash val="solid"/>
                <a:miter lim="800000"/>
                <a:headEnd len="sm" w="sm" type="none"/>
                <a:tailEnd len="sm" w="sm" type="none"/>
              </a:ln>
            </p:spPr>
          </p:cxnSp>
          <p:cxnSp>
            <p:nvCxnSpPr>
              <p:cNvPr id="384" name="Google Shape;384;p35"/>
              <p:cNvCxnSpPr/>
              <p:nvPr/>
            </p:nvCxnSpPr>
            <p:spPr>
              <a:xfrm rot="10800000">
                <a:off x="2730219" y="1343326"/>
                <a:ext cx="0" cy="517800"/>
              </a:xfrm>
              <a:prstGeom prst="straightConnector1">
                <a:avLst/>
              </a:prstGeom>
              <a:noFill/>
              <a:ln cap="flat" cmpd="sng" w="9525">
                <a:solidFill>
                  <a:schemeClr val="lt1"/>
                </a:solidFill>
                <a:prstDash val="solid"/>
                <a:miter lim="800000"/>
                <a:headEnd len="sm" w="sm" type="none"/>
                <a:tailEnd len="sm" w="sm" type="none"/>
              </a:ln>
            </p:spPr>
          </p:cxnSp>
          <p:cxnSp>
            <p:nvCxnSpPr>
              <p:cNvPr id="385" name="Google Shape;385;p35"/>
              <p:cNvCxnSpPr/>
              <p:nvPr/>
            </p:nvCxnSpPr>
            <p:spPr>
              <a:xfrm rot="10800000">
                <a:off x="2962683" y="1213803"/>
                <a:ext cx="0" cy="320400"/>
              </a:xfrm>
              <a:prstGeom prst="straightConnector1">
                <a:avLst/>
              </a:prstGeom>
              <a:noFill/>
              <a:ln cap="flat" cmpd="sng" w="9525">
                <a:solidFill>
                  <a:schemeClr val="lt1"/>
                </a:solidFill>
                <a:prstDash val="solid"/>
                <a:miter lim="800000"/>
                <a:headEnd len="sm" w="sm" type="none"/>
                <a:tailEnd len="sm" w="sm" type="none"/>
              </a:ln>
            </p:spPr>
          </p:cxnSp>
          <p:cxnSp>
            <p:nvCxnSpPr>
              <p:cNvPr id="386" name="Google Shape;386;p35"/>
              <p:cNvCxnSpPr/>
              <p:nvPr/>
            </p:nvCxnSpPr>
            <p:spPr>
              <a:xfrm rot="10800000">
                <a:off x="2995739" y="1577952"/>
                <a:ext cx="0" cy="434100"/>
              </a:xfrm>
              <a:prstGeom prst="straightConnector1">
                <a:avLst/>
              </a:prstGeom>
              <a:noFill/>
              <a:ln cap="flat" cmpd="sng" w="9525">
                <a:solidFill>
                  <a:schemeClr val="lt1"/>
                </a:solidFill>
                <a:prstDash val="solid"/>
                <a:miter lim="800000"/>
                <a:headEnd len="sm" w="sm" type="none"/>
                <a:tailEnd len="sm" w="sm" type="none"/>
              </a:ln>
            </p:spPr>
          </p:cxnSp>
          <p:cxnSp>
            <p:nvCxnSpPr>
              <p:cNvPr id="387" name="Google Shape;387;p35"/>
              <p:cNvCxnSpPr/>
              <p:nvPr/>
            </p:nvCxnSpPr>
            <p:spPr>
              <a:xfrm rot="10800000">
                <a:off x="2376475" y="1383770"/>
                <a:ext cx="0" cy="431100"/>
              </a:xfrm>
              <a:prstGeom prst="straightConnector1">
                <a:avLst/>
              </a:prstGeom>
              <a:noFill/>
              <a:ln cap="flat" cmpd="sng" w="9525">
                <a:solidFill>
                  <a:schemeClr val="lt1"/>
                </a:solidFill>
                <a:prstDash val="solid"/>
                <a:miter lim="800000"/>
                <a:headEnd len="sm" w="sm" type="none"/>
                <a:tailEnd len="sm" w="sm" type="none"/>
              </a:ln>
            </p:spPr>
          </p:cxnSp>
          <p:cxnSp>
            <p:nvCxnSpPr>
              <p:cNvPr id="388" name="Google Shape;388;p35"/>
              <p:cNvCxnSpPr>
                <a:stCxn id="381"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389" name="Google Shape;389;p35"/>
              <p:cNvCxnSpPr/>
              <p:nvPr/>
            </p:nvCxnSpPr>
            <p:spPr>
              <a:xfrm rot="10800000">
                <a:off x="3644208" y="1351487"/>
                <a:ext cx="0" cy="515400"/>
              </a:xfrm>
              <a:prstGeom prst="straightConnector1">
                <a:avLst/>
              </a:prstGeom>
              <a:noFill/>
              <a:ln cap="flat" cmpd="sng" w="9525">
                <a:solidFill>
                  <a:schemeClr val="lt1"/>
                </a:solidFill>
                <a:prstDash val="solid"/>
                <a:miter lim="800000"/>
                <a:headEnd len="sm" w="sm" type="none"/>
                <a:tailEnd len="sm" w="sm" type="none"/>
              </a:ln>
            </p:spPr>
          </p:cxnSp>
        </p:grpSp>
        <p:cxnSp>
          <p:nvCxnSpPr>
            <p:cNvPr id="390" name="Google Shape;390;p35"/>
            <p:cNvCxnSpPr/>
            <p:nvPr/>
          </p:nvCxnSpPr>
          <p:spPr>
            <a:xfrm rot="10800000">
              <a:off x="745504" y="1951072"/>
              <a:ext cx="0" cy="194700"/>
            </a:xfrm>
            <a:prstGeom prst="straightConnector1">
              <a:avLst/>
            </a:prstGeom>
            <a:noFill/>
            <a:ln cap="flat" cmpd="sng" w="9525">
              <a:solidFill>
                <a:schemeClr val="lt1"/>
              </a:solidFill>
              <a:prstDash val="solid"/>
              <a:miter lim="800000"/>
              <a:headEnd len="sm" w="sm" type="none"/>
              <a:tailEnd len="sm" w="sm" type="none"/>
            </a:ln>
          </p:spPr>
        </p:cxnSp>
        <p:cxnSp>
          <p:nvCxnSpPr>
            <p:cNvPr id="391" name="Google Shape;391;p35"/>
            <p:cNvCxnSpPr/>
            <p:nvPr/>
          </p:nvCxnSpPr>
          <p:spPr>
            <a:xfrm rot="10800000">
              <a:off x="1459897" y="1967506"/>
              <a:ext cx="0" cy="154200"/>
            </a:xfrm>
            <a:prstGeom prst="straightConnector1">
              <a:avLst/>
            </a:prstGeom>
            <a:noFill/>
            <a:ln cap="flat" cmpd="sng" w="9525">
              <a:solidFill>
                <a:schemeClr val="lt1"/>
              </a:solidFill>
              <a:prstDash val="solid"/>
              <a:miter lim="800000"/>
              <a:headEnd len="sm" w="sm" type="none"/>
              <a:tailEnd len="sm" w="sm" type="none"/>
            </a:ln>
          </p:spPr>
        </p:cxnSp>
        <p:cxnSp>
          <p:nvCxnSpPr>
            <p:cNvPr id="392" name="Google Shape;392;p35"/>
            <p:cNvCxnSpPr/>
            <p:nvPr/>
          </p:nvCxnSpPr>
          <p:spPr>
            <a:xfrm rot="10800000">
              <a:off x="1376002" y="1909007"/>
              <a:ext cx="600" cy="273600"/>
            </a:xfrm>
            <a:prstGeom prst="straightConnector1">
              <a:avLst/>
            </a:prstGeom>
            <a:noFill/>
            <a:ln cap="flat" cmpd="sng" w="9525">
              <a:solidFill>
                <a:schemeClr val="lt1"/>
              </a:solidFill>
              <a:prstDash val="solid"/>
              <a:miter lim="800000"/>
              <a:headEnd len="sm" w="sm" type="none"/>
              <a:tailEnd len="sm" w="sm" type="none"/>
            </a:ln>
          </p:spPr>
        </p:cxnSp>
      </p:grpSp>
      <p:grpSp>
        <p:nvGrpSpPr>
          <p:cNvPr id="393" name="Google Shape;393;p35"/>
          <p:cNvGrpSpPr/>
          <p:nvPr/>
        </p:nvGrpSpPr>
        <p:grpSpPr>
          <a:xfrm rot="-3355467">
            <a:off x="4805482" y="735289"/>
            <a:ext cx="695485" cy="316687"/>
            <a:chOff x="410508" y="1740626"/>
            <a:chExt cx="1360581" cy="623597"/>
          </a:xfrm>
        </p:grpSpPr>
        <p:sp>
          <p:nvSpPr>
            <p:cNvPr id="394" name="Google Shape;394;p35"/>
            <p:cNvSpPr/>
            <p:nvPr/>
          </p:nvSpPr>
          <p:spPr>
            <a:xfrm flipH="1" rot="23928">
              <a:off x="412600" y="1742869"/>
              <a:ext cx="646516" cy="618914"/>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35"/>
            <p:cNvSpPr/>
            <p:nvPr/>
          </p:nvSpPr>
          <p:spPr>
            <a:xfrm rot="-11125">
              <a:off x="1121138" y="1744271"/>
              <a:ext cx="648903" cy="618904"/>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396" name="Google Shape;396;p35"/>
            <p:cNvGrpSpPr/>
            <p:nvPr/>
          </p:nvGrpSpPr>
          <p:grpSpPr>
            <a:xfrm>
              <a:off x="572124" y="1912014"/>
              <a:ext cx="1032284" cy="281943"/>
              <a:chOff x="1209676" y="1184988"/>
              <a:chExt cx="3501641" cy="846929"/>
            </a:xfrm>
          </p:grpSpPr>
          <p:sp>
            <p:nvSpPr>
              <p:cNvPr id="397" name="Google Shape;397;p35"/>
              <p:cNvSpPr/>
              <p:nvPr/>
            </p:nvSpPr>
            <p:spPr>
              <a:xfrm rot="-5400000">
                <a:off x="2550158" y="-150411"/>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8" name="Google Shape;398;p35"/>
              <p:cNvSpPr/>
              <p:nvPr/>
            </p:nvSpPr>
            <p:spPr>
              <a:xfrm flipH="1" rot="-5400000">
                <a:off x="2550160" y="-155493"/>
                <a:ext cx="820676" cy="3501639"/>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99" name="Google Shape;399;p35"/>
              <p:cNvCxnSpPr/>
              <p:nvPr/>
            </p:nvCxnSpPr>
            <p:spPr>
              <a:xfrm rot="10800000">
                <a:off x="3205422" y="1302226"/>
                <a:ext cx="0" cy="558900"/>
              </a:xfrm>
              <a:prstGeom prst="straightConnector1">
                <a:avLst/>
              </a:prstGeom>
              <a:noFill/>
              <a:ln cap="flat" cmpd="sng" w="9525">
                <a:solidFill>
                  <a:schemeClr val="lt1"/>
                </a:solidFill>
                <a:prstDash val="solid"/>
                <a:miter lim="800000"/>
                <a:headEnd len="sm" w="sm" type="none"/>
                <a:tailEnd len="sm" w="sm" type="none"/>
              </a:ln>
            </p:spPr>
          </p:cxnSp>
          <p:cxnSp>
            <p:nvCxnSpPr>
              <p:cNvPr id="400" name="Google Shape;400;p35"/>
              <p:cNvCxnSpPr/>
              <p:nvPr/>
            </p:nvCxnSpPr>
            <p:spPr>
              <a:xfrm rot="10800000">
                <a:off x="2730219" y="1343326"/>
                <a:ext cx="0" cy="517800"/>
              </a:xfrm>
              <a:prstGeom prst="straightConnector1">
                <a:avLst/>
              </a:prstGeom>
              <a:noFill/>
              <a:ln cap="flat" cmpd="sng" w="9525">
                <a:solidFill>
                  <a:schemeClr val="lt1"/>
                </a:solidFill>
                <a:prstDash val="solid"/>
                <a:miter lim="800000"/>
                <a:headEnd len="sm" w="sm" type="none"/>
                <a:tailEnd len="sm" w="sm" type="none"/>
              </a:ln>
            </p:spPr>
          </p:cxnSp>
          <p:cxnSp>
            <p:nvCxnSpPr>
              <p:cNvPr id="401" name="Google Shape;401;p35"/>
              <p:cNvCxnSpPr/>
              <p:nvPr/>
            </p:nvCxnSpPr>
            <p:spPr>
              <a:xfrm rot="10800000">
                <a:off x="2962683" y="1213803"/>
                <a:ext cx="0" cy="320400"/>
              </a:xfrm>
              <a:prstGeom prst="straightConnector1">
                <a:avLst/>
              </a:prstGeom>
              <a:noFill/>
              <a:ln cap="flat" cmpd="sng" w="9525">
                <a:solidFill>
                  <a:schemeClr val="lt1"/>
                </a:solidFill>
                <a:prstDash val="solid"/>
                <a:miter lim="800000"/>
                <a:headEnd len="sm" w="sm" type="none"/>
                <a:tailEnd len="sm" w="sm" type="none"/>
              </a:ln>
            </p:spPr>
          </p:cxnSp>
          <p:cxnSp>
            <p:nvCxnSpPr>
              <p:cNvPr id="402" name="Google Shape;402;p35"/>
              <p:cNvCxnSpPr/>
              <p:nvPr/>
            </p:nvCxnSpPr>
            <p:spPr>
              <a:xfrm rot="10800000">
                <a:off x="2962683" y="1597818"/>
                <a:ext cx="0" cy="434100"/>
              </a:xfrm>
              <a:prstGeom prst="straightConnector1">
                <a:avLst/>
              </a:prstGeom>
              <a:noFill/>
              <a:ln cap="flat" cmpd="sng" w="9525">
                <a:solidFill>
                  <a:schemeClr val="lt1"/>
                </a:solidFill>
                <a:prstDash val="solid"/>
                <a:miter lim="800000"/>
                <a:headEnd len="sm" w="sm" type="none"/>
                <a:tailEnd len="sm" w="sm" type="none"/>
              </a:ln>
            </p:spPr>
          </p:cxnSp>
          <p:cxnSp>
            <p:nvCxnSpPr>
              <p:cNvPr id="403" name="Google Shape;403;p35"/>
              <p:cNvCxnSpPr/>
              <p:nvPr/>
            </p:nvCxnSpPr>
            <p:spPr>
              <a:xfrm rot="10800000">
                <a:off x="2376475" y="1383770"/>
                <a:ext cx="0" cy="431100"/>
              </a:xfrm>
              <a:prstGeom prst="straightConnector1">
                <a:avLst/>
              </a:prstGeom>
              <a:noFill/>
              <a:ln cap="flat" cmpd="sng" w="9525">
                <a:solidFill>
                  <a:schemeClr val="lt1"/>
                </a:solidFill>
                <a:prstDash val="solid"/>
                <a:miter lim="800000"/>
                <a:headEnd len="sm" w="sm" type="none"/>
                <a:tailEnd len="sm" w="sm" type="none"/>
              </a:ln>
            </p:spPr>
          </p:cxnSp>
          <p:cxnSp>
            <p:nvCxnSpPr>
              <p:cNvPr id="404" name="Google Shape;404;p35"/>
              <p:cNvCxnSpPr>
                <a:stCxn id="397"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405" name="Google Shape;405;p35"/>
              <p:cNvCxnSpPr/>
              <p:nvPr/>
            </p:nvCxnSpPr>
            <p:spPr>
              <a:xfrm rot="10800000">
                <a:off x="3644208" y="1351487"/>
                <a:ext cx="0" cy="515400"/>
              </a:xfrm>
              <a:prstGeom prst="straightConnector1">
                <a:avLst/>
              </a:prstGeom>
              <a:noFill/>
              <a:ln cap="flat" cmpd="sng" w="9525">
                <a:solidFill>
                  <a:schemeClr val="lt1"/>
                </a:solidFill>
                <a:prstDash val="solid"/>
                <a:miter lim="800000"/>
                <a:headEnd len="sm" w="sm" type="none"/>
                <a:tailEnd len="sm" w="sm" type="none"/>
              </a:ln>
            </p:spPr>
          </p:cxnSp>
        </p:grpSp>
        <p:cxnSp>
          <p:nvCxnSpPr>
            <p:cNvPr id="406" name="Google Shape;406;p35"/>
            <p:cNvCxnSpPr/>
            <p:nvPr/>
          </p:nvCxnSpPr>
          <p:spPr>
            <a:xfrm rot="10800000">
              <a:off x="745504" y="1951072"/>
              <a:ext cx="0" cy="194700"/>
            </a:xfrm>
            <a:prstGeom prst="straightConnector1">
              <a:avLst/>
            </a:prstGeom>
            <a:noFill/>
            <a:ln cap="flat" cmpd="sng" w="9525">
              <a:solidFill>
                <a:schemeClr val="lt1"/>
              </a:solidFill>
              <a:prstDash val="solid"/>
              <a:miter lim="800000"/>
              <a:headEnd len="sm" w="sm" type="none"/>
              <a:tailEnd len="sm" w="sm" type="none"/>
            </a:ln>
          </p:spPr>
        </p:cxnSp>
        <p:cxnSp>
          <p:nvCxnSpPr>
            <p:cNvPr id="407" name="Google Shape;407;p35"/>
            <p:cNvCxnSpPr/>
            <p:nvPr/>
          </p:nvCxnSpPr>
          <p:spPr>
            <a:xfrm rot="10800000">
              <a:off x="1459897" y="1967506"/>
              <a:ext cx="0" cy="154200"/>
            </a:xfrm>
            <a:prstGeom prst="straightConnector1">
              <a:avLst/>
            </a:prstGeom>
            <a:noFill/>
            <a:ln cap="flat" cmpd="sng" w="9525">
              <a:solidFill>
                <a:schemeClr val="lt1"/>
              </a:solidFill>
              <a:prstDash val="solid"/>
              <a:miter lim="800000"/>
              <a:headEnd len="sm" w="sm" type="none"/>
              <a:tailEnd len="sm" w="sm" type="none"/>
            </a:ln>
          </p:spPr>
        </p:cxnSp>
        <p:cxnSp>
          <p:nvCxnSpPr>
            <p:cNvPr id="408" name="Google Shape;408;p35"/>
            <p:cNvCxnSpPr/>
            <p:nvPr/>
          </p:nvCxnSpPr>
          <p:spPr>
            <a:xfrm rot="10800000">
              <a:off x="1376002" y="1909007"/>
              <a:ext cx="600" cy="273600"/>
            </a:xfrm>
            <a:prstGeom prst="straightConnector1">
              <a:avLst/>
            </a:prstGeom>
            <a:noFill/>
            <a:ln cap="flat" cmpd="sng" w="9525">
              <a:solidFill>
                <a:schemeClr val="lt1"/>
              </a:solidFill>
              <a:prstDash val="solid"/>
              <a:miter lim="800000"/>
              <a:headEnd len="sm" w="sm" type="none"/>
              <a:tailEnd len="sm" w="sm" type="none"/>
            </a:ln>
          </p:spPr>
        </p:cxnSp>
      </p:grpSp>
      <p:sp>
        <p:nvSpPr>
          <p:cNvPr id="409" name="Google Shape;409;p35"/>
          <p:cNvSpPr txBox="1"/>
          <p:nvPr/>
        </p:nvSpPr>
        <p:spPr>
          <a:xfrm>
            <a:off x="2569978" y="1453257"/>
            <a:ext cx="1094100" cy="46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Master regulators</a:t>
            </a:r>
            <a:endParaRPr sz="1100"/>
          </a:p>
        </p:txBody>
      </p:sp>
      <p:sp>
        <p:nvSpPr>
          <p:cNvPr id="410" name="Google Shape;410;p35"/>
          <p:cNvSpPr txBox="1"/>
          <p:nvPr/>
        </p:nvSpPr>
        <p:spPr>
          <a:xfrm>
            <a:off x="5430182" y="1046947"/>
            <a:ext cx="1224900" cy="611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HumanPSD™</a:t>
            </a:r>
            <a:endParaRPr sz="1100"/>
          </a:p>
          <a:p>
            <a:pPr indent="0" lvl="0" marL="0" marR="0" rtl="0" algn="ctr">
              <a:spcBef>
                <a:spcPts val="0"/>
              </a:spcBef>
              <a:spcAft>
                <a:spcPts val="0"/>
              </a:spcAft>
              <a:buNone/>
            </a:pPr>
            <a:r>
              <a:t/>
            </a:r>
            <a:endParaRPr b="1" sz="4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600">
                <a:solidFill>
                  <a:schemeClr val="dk1"/>
                </a:solidFill>
                <a:latin typeface="Calibri"/>
                <a:ea typeface="Calibri"/>
                <a:cs typeface="Calibri"/>
                <a:sym typeface="Calibri"/>
              </a:rPr>
              <a:t>PASS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5" name="Shape 415"/>
        <p:cNvGrpSpPr/>
        <p:nvPr/>
      </p:nvGrpSpPr>
      <p:grpSpPr>
        <a:xfrm>
          <a:off x="0" y="0"/>
          <a:ext cx="0" cy="0"/>
          <a:chOff x="0" y="0"/>
          <a:chExt cx="0" cy="0"/>
        </a:xfrm>
      </p:grpSpPr>
      <p:cxnSp>
        <p:nvCxnSpPr>
          <p:cNvPr id="416" name="Google Shape;416;p36"/>
          <p:cNvCxnSpPr/>
          <p:nvPr/>
        </p:nvCxnSpPr>
        <p:spPr>
          <a:xfrm>
            <a:off x="3625327" y="4231666"/>
            <a:ext cx="4139783" cy="1140"/>
          </a:xfrm>
          <a:prstGeom prst="straightConnector1">
            <a:avLst/>
          </a:prstGeom>
          <a:noFill/>
          <a:ln cap="flat" cmpd="sng" w="38100">
            <a:solidFill>
              <a:srgbClr val="337AB7"/>
            </a:solidFill>
            <a:prstDash val="solid"/>
            <a:miter lim="800000"/>
            <a:headEnd len="sm" w="sm" type="none"/>
            <a:tailEnd len="sm" w="sm" type="none"/>
          </a:ln>
        </p:spPr>
      </p:cxnSp>
      <p:cxnSp>
        <p:nvCxnSpPr>
          <p:cNvPr id="417" name="Google Shape;417;p36"/>
          <p:cNvCxnSpPr/>
          <p:nvPr/>
        </p:nvCxnSpPr>
        <p:spPr>
          <a:xfrm>
            <a:off x="4132487" y="4338919"/>
            <a:ext cx="0" cy="243375"/>
          </a:xfrm>
          <a:prstGeom prst="straightConnector1">
            <a:avLst/>
          </a:prstGeom>
          <a:noFill/>
          <a:ln cap="flat" cmpd="sng" w="28575">
            <a:solidFill>
              <a:srgbClr val="337AB7"/>
            </a:solidFill>
            <a:prstDash val="solid"/>
            <a:miter lim="800000"/>
            <a:headEnd len="sm" w="sm" type="none"/>
            <a:tailEnd len="med" w="med" type="triangle"/>
          </a:ln>
        </p:spPr>
      </p:cxnSp>
      <p:cxnSp>
        <p:nvCxnSpPr>
          <p:cNvPr id="418" name="Google Shape;418;p36"/>
          <p:cNvCxnSpPr/>
          <p:nvPr/>
        </p:nvCxnSpPr>
        <p:spPr>
          <a:xfrm>
            <a:off x="4999607" y="4343435"/>
            <a:ext cx="0" cy="243375"/>
          </a:xfrm>
          <a:prstGeom prst="straightConnector1">
            <a:avLst/>
          </a:prstGeom>
          <a:noFill/>
          <a:ln cap="flat" cmpd="sng" w="28575">
            <a:solidFill>
              <a:srgbClr val="337AB7"/>
            </a:solidFill>
            <a:prstDash val="solid"/>
            <a:miter lim="800000"/>
            <a:headEnd len="sm" w="sm" type="none"/>
            <a:tailEnd len="med" w="med" type="triangle"/>
          </a:ln>
        </p:spPr>
      </p:cxnSp>
      <p:cxnSp>
        <p:nvCxnSpPr>
          <p:cNvPr id="419" name="Google Shape;419;p36"/>
          <p:cNvCxnSpPr/>
          <p:nvPr/>
        </p:nvCxnSpPr>
        <p:spPr>
          <a:xfrm>
            <a:off x="5854700" y="4350521"/>
            <a:ext cx="0" cy="243375"/>
          </a:xfrm>
          <a:prstGeom prst="straightConnector1">
            <a:avLst/>
          </a:prstGeom>
          <a:noFill/>
          <a:ln cap="flat" cmpd="sng" w="28575">
            <a:solidFill>
              <a:srgbClr val="337AB7"/>
            </a:solidFill>
            <a:prstDash val="solid"/>
            <a:miter lim="800000"/>
            <a:headEnd len="sm" w="sm" type="none"/>
            <a:tailEnd len="med" w="med" type="triangle"/>
          </a:ln>
        </p:spPr>
      </p:cxnSp>
      <p:cxnSp>
        <p:nvCxnSpPr>
          <p:cNvPr id="420" name="Google Shape;420;p36"/>
          <p:cNvCxnSpPr/>
          <p:nvPr/>
        </p:nvCxnSpPr>
        <p:spPr>
          <a:xfrm>
            <a:off x="6702586" y="4338919"/>
            <a:ext cx="0" cy="243375"/>
          </a:xfrm>
          <a:prstGeom prst="straightConnector1">
            <a:avLst/>
          </a:prstGeom>
          <a:noFill/>
          <a:ln cap="flat" cmpd="sng" w="28575">
            <a:solidFill>
              <a:srgbClr val="337AB7"/>
            </a:solidFill>
            <a:prstDash val="solid"/>
            <a:miter lim="800000"/>
            <a:headEnd len="sm" w="sm" type="none"/>
            <a:tailEnd len="med" w="med" type="triangle"/>
          </a:ln>
        </p:spPr>
      </p:cxnSp>
      <p:cxnSp>
        <p:nvCxnSpPr>
          <p:cNvPr id="421" name="Google Shape;421;p36"/>
          <p:cNvCxnSpPr/>
          <p:nvPr/>
        </p:nvCxnSpPr>
        <p:spPr>
          <a:xfrm>
            <a:off x="7559651" y="4338919"/>
            <a:ext cx="0" cy="243375"/>
          </a:xfrm>
          <a:prstGeom prst="straightConnector1">
            <a:avLst/>
          </a:prstGeom>
          <a:noFill/>
          <a:ln cap="flat" cmpd="sng" w="28575">
            <a:solidFill>
              <a:srgbClr val="337AB7"/>
            </a:solidFill>
            <a:prstDash val="solid"/>
            <a:miter lim="800000"/>
            <a:headEnd len="sm" w="sm" type="none"/>
            <a:tailEnd len="med" w="med" type="triangle"/>
          </a:ln>
        </p:spPr>
      </p:cxnSp>
      <p:grpSp>
        <p:nvGrpSpPr>
          <p:cNvPr id="422" name="Google Shape;422;p36"/>
          <p:cNvGrpSpPr/>
          <p:nvPr/>
        </p:nvGrpSpPr>
        <p:grpSpPr>
          <a:xfrm>
            <a:off x="3815081" y="4270872"/>
            <a:ext cx="4125498" cy="930511"/>
            <a:chOff x="1057732" y="8642497"/>
            <a:chExt cx="6646443" cy="1761333"/>
          </a:xfrm>
        </p:grpSpPr>
        <p:pic>
          <p:nvPicPr>
            <p:cNvPr id="423" name="Google Shape;423;p36"/>
            <p:cNvPicPr preferRelativeResize="0"/>
            <p:nvPr/>
          </p:nvPicPr>
          <p:blipFill rotWithShape="1">
            <a:blip r:embed="rId3">
              <a:alphaModFix/>
            </a:blip>
            <a:srcRect b="0" l="0" r="0" t="0"/>
            <a:stretch/>
          </p:blipFill>
          <p:spPr>
            <a:xfrm>
              <a:off x="1057732" y="8642497"/>
              <a:ext cx="3522666" cy="1761333"/>
            </a:xfrm>
            <a:prstGeom prst="rect">
              <a:avLst/>
            </a:prstGeom>
            <a:noFill/>
            <a:ln>
              <a:noFill/>
            </a:ln>
          </p:spPr>
        </p:pic>
        <p:pic>
          <p:nvPicPr>
            <p:cNvPr id="424" name="Google Shape;424;p36"/>
            <p:cNvPicPr preferRelativeResize="0"/>
            <p:nvPr/>
          </p:nvPicPr>
          <p:blipFill rotWithShape="1">
            <a:blip r:embed="rId3">
              <a:alphaModFix/>
            </a:blip>
            <a:srcRect b="0" l="0" r="0" t="0"/>
            <a:stretch/>
          </p:blipFill>
          <p:spPr>
            <a:xfrm>
              <a:off x="4181509" y="8642497"/>
              <a:ext cx="3522666" cy="1761333"/>
            </a:xfrm>
            <a:prstGeom prst="rect">
              <a:avLst/>
            </a:prstGeom>
            <a:noFill/>
            <a:ln>
              <a:noFill/>
            </a:ln>
          </p:spPr>
        </p:pic>
      </p:grpSp>
      <p:sp>
        <p:nvSpPr>
          <p:cNvPr id="425" name="Google Shape;425;p36"/>
          <p:cNvSpPr/>
          <p:nvPr/>
        </p:nvSpPr>
        <p:spPr>
          <a:xfrm>
            <a:off x="4858097" y="231772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6" name="Google Shape;426;p36"/>
          <p:cNvSpPr/>
          <p:nvPr/>
        </p:nvSpPr>
        <p:spPr>
          <a:xfrm>
            <a:off x="6566322" y="231772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7" name="Google Shape;427;p36"/>
          <p:cNvSpPr/>
          <p:nvPr/>
        </p:nvSpPr>
        <p:spPr>
          <a:xfrm>
            <a:off x="5712210" y="231772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8" name="Google Shape;428;p36"/>
          <p:cNvSpPr/>
          <p:nvPr/>
        </p:nvSpPr>
        <p:spPr>
          <a:xfrm>
            <a:off x="4520563" y="2908294"/>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9" name="Google Shape;429;p36"/>
          <p:cNvSpPr/>
          <p:nvPr/>
        </p:nvSpPr>
        <p:spPr>
          <a:xfrm>
            <a:off x="5129560" y="2908294"/>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0" name="Google Shape;430;p36"/>
          <p:cNvSpPr/>
          <p:nvPr/>
        </p:nvSpPr>
        <p:spPr>
          <a:xfrm>
            <a:off x="5735193" y="290903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1" name="Google Shape;431;p36"/>
          <p:cNvSpPr/>
          <p:nvPr/>
        </p:nvSpPr>
        <p:spPr>
          <a:xfrm>
            <a:off x="6344191" y="290903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2" name="Google Shape;432;p36"/>
          <p:cNvSpPr/>
          <p:nvPr/>
        </p:nvSpPr>
        <p:spPr>
          <a:xfrm>
            <a:off x="6952934" y="2909033"/>
            <a:ext cx="239016" cy="221432"/>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3" name="Google Shape;433;p36"/>
          <p:cNvSpPr/>
          <p:nvPr/>
        </p:nvSpPr>
        <p:spPr>
          <a:xfrm>
            <a:off x="4281494" y="3543370"/>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4" name="Google Shape;434;p36"/>
          <p:cNvSpPr/>
          <p:nvPr/>
        </p:nvSpPr>
        <p:spPr>
          <a:xfrm>
            <a:off x="4878361" y="3543370"/>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36"/>
          <p:cNvSpPr/>
          <p:nvPr/>
        </p:nvSpPr>
        <p:spPr>
          <a:xfrm>
            <a:off x="5475227" y="3543371"/>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6" name="Google Shape;436;p36"/>
          <p:cNvSpPr/>
          <p:nvPr/>
        </p:nvSpPr>
        <p:spPr>
          <a:xfrm>
            <a:off x="6065360" y="3543371"/>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36"/>
          <p:cNvSpPr/>
          <p:nvPr/>
        </p:nvSpPr>
        <p:spPr>
          <a:xfrm>
            <a:off x="6658860" y="3543371"/>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8" name="Google Shape;438;p36"/>
          <p:cNvSpPr/>
          <p:nvPr/>
        </p:nvSpPr>
        <p:spPr>
          <a:xfrm>
            <a:off x="7252361" y="3533684"/>
            <a:ext cx="239016" cy="221432"/>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39" name="Google Shape;439;p36"/>
          <p:cNvGrpSpPr/>
          <p:nvPr/>
        </p:nvGrpSpPr>
        <p:grpSpPr>
          <a:xfrm>
            <a:off x="5184385" y="1162990"/>
            <a:ext cx="368380" cy="782124"/>
            <a:chOff x="1430348" y="2903055"/>
            <a:chExt cx="521052" cy="1233394"/>
          </a:xfrm>
        </p:grpSpPr>
        <p:sp>
          <p:nvSpPr>
            <p:cNvPr id="440" name="Google Shape;440;p36"/>
            <p:cNvSpPr/>
            <p:nvPr/>
          </p:nvSpPr>
          <p:spPr>
            <a:xfrm rot="10800000">
              <a:off x="1519807" y="2903055"/>
              <a:ext cx="332932" cy="322607"/>
            </a:xfrm>
            <a:prstGeom prst="triangle">
              <a:avLst>
                <a:gd fmla="val 50000" name="adj"/>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41" name="Google Shape;441;p36"/>
            <p:cNvGrpSpPr/>
            <p:nvPr/>
          </p:nvGrpSpPr>
          <p:grpSpPr>
            <a:xfrm>
              <a:off x="1430348" y="3388598"/>
              <a:ext cx="521052" cy="747851"/>
              <a:chOff x="1430348" y="3388598"/>
              <a:chExt cx="521052" cy="747851"/>
            </a:xfrm>
          </p:grpSpPr>
          <p:sp>
            <p:nvSpPr>
              <p:cNvPr id="442" name="Google Shape;442;p36"/>
              <p:cNvSpPr/>
              <p:nvPr/>
            </p:nvSpPr>
            <p:spPr>
              <a:xfrm>
                <a:off x="1430348"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sp>
            <p:nvSpPr>
              <p:cNvPr id="443" name="Google Shape;443;p36"/>
              <p:cNvSpPr/>
              <p:nvPr/>
            </p:nvSpPr>
            <p:spPr>
              <a:xfrm>
                <a:off x="1676893"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grpSp>
      </p:grpSp>
      <p:grpSp>
        <p:nvGrpSpPr>
          <p:cNvPr id="444" name="Google Shape;444;p36"/>
          <p:cNvGrpSpPr/>
          <p:nvPr/>
        </p:nvGrpSpPr>
        <p:grpSpPr>
          <a:xfrm>
            <a:off x="6087868" y="1162994"/>
            <a:ext cx="368380" cy="782120"/>
            <a:chOff x="1430348" y="2903060"/>
            <a:chExt cx="521052" cy="1233389"/>
          </a:xfrm>
        </p:grpSpPr>
        <p:sp>
          <p:nvSpPr>
            <p:cNvPr id="445" name="Google Shape;445;p36"/>
            <p:cNvSpPr/>
            <p:nvPr/>
          </p:nvSpPr>
          <p:spPr>
            <a:xfrm rot="10800000">
              <a:off x="1519807" y="2903060"/>
              <a:ext cx="332932" cy="322608"/>
            </a:xfrm>
            <a:prstGeom prst="triangle">
              <a:avLst>
                <a:gd fmla="val 50000" name="adj"/>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46" name="Google Shape;446;p36"/>
            <p:cNvGrpSpPr/>
            <p:nvPr/>
          </p:nvGrpSpPr>
          <p:grpSpPr>
            <a:xfrm>
              <a:off x="1430348" y="3388598"/>
              <a:ext cx="521052" cy="747851"/>
              <a:chOff x="1430348" y="3388598"/>
              <a:chExt cx="521052" cy="747851"/>
            </a:xfrm>
          </p:grpSpPr>
          <p:sp>
            <p:nvSpPr>
              <p:cNvPr id="447" name="Google Shape;447;p36"/>
              <p:cNvSpPr/>
              <p:nvPr/>
            </p:nvSpPr>
            <p:spPr>
              <a:xfrm>
                <a:off x="1430348"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sp>
            <p:nvSpPr>
              <p:cNvPr id="448" name="Google Shape;448;p36"/>
              <p:cNvSpPr/>
              <p:nvPr/>
            </p:nvSpPr>
            <p:spPr>
              <a:xfrm>
                <a:off x="1676893"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grpSp>
      </p:grpSp>
      <p:cxnSp>
        <p:nvCxnSpPr>
          <p:cNvPr id="449" name="Google Shape;449;p36"/>
          <p:cNvCxnSpPr/>
          <p:nvPr/>
        </p:nvCxnSpPr>
        <p:spPr>
          <a:xfrm>
            <a:off x="6281942" y="1945115"/>
            <a:ext cx="376918" cy="316412"/>
          </a:xfrm>
          <a:prstGeom prst="straightConnector1">
            <a:avLst/>
          </a:prstGeom>
          <a:noFill/>
          <a:ln cap="flat" cmpd="sng" w="22225">
            <a:solidFill>
              <a:srgbClr val="337AB7"/>
            </a:solidFill>
            <a:prstDash val="solid"/>
            <a:miter lim="800000"/>
            <a:headEnd len="sm" w="sm" type="none"/>
            <a:tailEnd len="med" w="med" type="stealth"/>
          </a:ln>
        </p:spPr>
      </p:cxnSp>
      <p:cxnSp>
        <p:nvCxnSpPr>
          <p:cNvPr id="450" name="Google Shape;450;p36"/>
          <p:cNvCxnSpPr/>
          <p:nvPr/>
        </p:nvCxnSpPr>
        <p:spPr>
          <a:xfrm>
            <a:off x="5378461" y="1957509"/>
            <a:ext cx="1187862" cy="360213"/>
          </a:xfrm>
          <a:prstGeom prst="straightConnector1">
            <a:avLst/>
          </a:prstGeom>
          <a:noFill/>
          <a:ln cap="flat" cmpd="sng" w="22225">
            <a:solidFill>
              <a:srgbClr val="337AB7"/>
            </a:solidFill>
            <a:prstDash val="solid"/>
            <a:miter lim="800000"/>
            <a:headEnd len="sm" w="sm" type="none"/>
            <a:tailEnd len="med" w="med" type="stealth"/>
          </a:ln>
        </p:spPr>
      </p:cxnSp>
      <p:cxnSp>
        <p:nvCxnSpPr>
          <p:cNvPr id="451" name="Google Shape;451;p36"/>
          <p:cNvCxnSpPr/>
          <p:nvPr/>
        </p:nvCxnSpPr>
        <p:spPr>
          <a:xfrm>
            <a:off x="5378461" y="1956607"/>
            <a:ext cx="356732" cy="317597"/>
          </a:xfrm>
          <a:prstGeom prst="straightConnector1">
            <a:avLst/>
          </a:prstGeom>
          <a:noFill/>
          <a:ln cap="flat" cmpd="sng" w="22225">
            <a:solidFill>
              <a:srgbClr val="337AB7"/>
            </a:solidFill>
            <a:prstDash val="solid"/>
            <a:miter lim="800000"/>
            <a:headEnd len="sm" w="sm" type="none"/>
            <a:tailEnd len="med" w="med" type="stealth"/>
          </a:ln>
        </p:spPr>
      </p:cxnSp>
      <p:cxnSp>
        <p:nvCxnSpPr>
          <p:cNvPr id="452" name="Google Shape;452;p36"/>
          <p:cNvCxnSpPr/>
          <p:nvPr/>
        </p:nvCxnSpPr>
        <p:spPr>
          <a:xfrm flipH="1">
            <a:off x="5043712" y="1956607"/>
            <a:ext cx="324863" cy="304920"/>
          </a:xfrm>
          <a:prstGeom prst="straightConnector1">
            <a:avLst/>
          </a:prstGeom>
          <a:noFill/>
          <a:ln cap="flat" cmpd="sng" w="22225">
            <a:solidFill>
              <a:srgbClr val="337AB7"/>
            </a:solidFill>
            <a:prstDash val="solid"/>
            <a:miter lim="800000"/>
            <a:headEnd len="sm" w="sm" type="none"/>
            <a:tailEnd len="med" w="med" type="stealth"/>
          </a:ln>
        </p:spPr>
      </p:cxnSp>
      <p:cxnSp>
        <p:nvCxnSpPr>
          <p:cNvPr id="453" name="Google Shape;453;p36"/>
          <p:cNvCxnSpPr/>
          <p:nvPr/>
        </p:nvCxnSpPr>
        <p:spPr>
          <a:xfrm flipH="1">
            <a:off x="4674172" y="2593817"/>
            <a:ext cx="303434" cy="254079"/>
          </a:xfrm>
          <a:prstGeom prst="straightConnector1">
            <a:avLst/>
          </a:prstGeom>
          <a:noFill/>
          <a:ln cap="flat" cmpd="sng" w="22225">
            <a:solidFill>
              <a:srgbClr val="337AB7"/>
            </a:solidFill>
            <a:prstDash val="solid"/>
            <a:miter lim="800000"/>
            <a:headEnd len="sm" w="sm" type="none"/>
            <a:tailEnd len="med" w="med" type="stealth"/>
          </a:ln>
        </p:spPr>
      </p:cxnSp>
      <p:cxnSp>
        <p:nvCxnSpPr>
          <p:cNvPr id="454" name="Google Shape;454;p36"/>
          <p:cNvCxnSpPr/>
          <p:nvPr/>
        </p:nvCxnSpPr>
        <p:spPr>
          <a:xfrm>
            <a:off x="4977605" y="2589226"/>
            <a:ext cx="264280" cy="258670"/>
          </a:xfrm>
          <a:prstGeom prst="straightConnector1">
            <a:avLst/>
          </a:prstGeom>
          <a:noFill/>
          <a:ln cap="flat" cmpd="sng" w="22225">
            <a:solidFill>
              <a:srgbClr val="337AB7"/>
            </a:solidFill>
            <a:prstDash val="solid"/>
            <a:miter lim="800000"/>
            <a:headEnd len="sm" w="sm" type="none"/>
            <a:tailEnd len="med" w="med" type="stealth"/>
          </a:ln>
        </p:spPr>
      </p:cxnSp>
      <p:cxnSp>
        <p:nvCxnSpPr>
          <p:cNvPr id="455" name="Google Shape;455;p36"/>
          <p:cNvCxnSpPr/>
          <p:nvPr/>
        </p:nvCxnSpPr>
        <p:spPr>
          <a:xfrm>
            <a:off x="5831718" y="2600291"/>
            <a:ext cx="22984" cy="247605"/>
          </a:xfrm>
          <a:prstGeom prst="straightConnector1">
            <a:avLst/>
          </a:prstGeom>
          <a:noFill/>
          <a:ln cap="flat" cmpd="sng" w="22225">
            <a:solidFill>
              <a:srgbClr val="337AB7"/>
            </a:solidFill>
            <a:prstDash val="solid"/>
            <a:miter lim="800000"/>
            <a:headEnd len="sm" w="sm" type="none"/>
            <a:tailEnd len="med" w="med" type="stealth"/>
          </a:ln>
        </p:spPr>
      </p:cxnSp>
      <p:cxnSp>
        <p:nvCxnSpPr>
          <p:cNvPr id="456" name="Google Shape;456;p36"/>
          <p:cNvCxnSpPr/>
          <p:nvPr/>
        </p:nvCxnSpPr>
        <p:spPr>
          <a:xfrm flipH="1">
            <a:off x="5358691" y="2593817"/>
            <a:ext cx="473026" cy="259021"/>
          </a:xfrm>
          <a:prstGeom prst="straightConnector1">
            <a:avLst/>
          </a:prstGeom>
          <a:noFill/>
          <a:ln cap="flat" cmpd="sng" w="22225">
            <a:solidFill>
              <a:srgbClr val="337AB7"/>
            </a:solidFill>
            <a:prstDash val="solid"/>
            <a:miter lim="800000"/>
            <a:headEnd len="sm" w="sm" type="none"/>
            <a:tailEnd len="med" w="med" type="stealth"/>
          </a:ln>
        </p:spPr>
      </p:cxnSp>
      <p:cxnSp>
        <p:nvCxnSpPr>
          <p:cNvPr id="457" name="Google Shape;457;p36"/>
          <p:cNvCxnSpPr/>
          <p:nvPr/>
        </p:nvCxnSpPr>
        <p:spPr>
          <a:xfrm flipH="1">
            <a:off x="5972392" y="2593817"/>
            <a:ext cx="686467" cy="275870"/>
          </a:xfrm>
          <a:prstGeom prst="straightConnector1">
            <a:avLst/>
          </a:prstGeom>
          <a:noFill/>
          <a:ln cap="flat" cmpd="sng" w="22225">
            <a:solidFill>
              <a:srgbClr val="337AB7"/>
            </a:solidFill>
            <a:prstDash val="solid"/>
            <a:miter lim="800000"/>
            <a:headEnd len="sm" w="sm" type="none"/>
            <a:tailEnd len="med" w="med" type="stealth"/>
          </a:ln>
        </p:spPr>
      </p:cxnSp>
      <p:cxnSp>
        <p:nvCxnSpPr>
          <p:cNvPr id="458" name="Google Shape;458;p36"/>
          <p:cNvCxnSpPr/>
          <p:nvPr/>
        </p:nvCxnSpPr>
        <p:spPr>
          <a:xfrm flipH="1">
            <a:off x="6470401" y="2600291"/>
            <a:ext cx="188459" cy="247605"/>
          </a:xfrm>
          <a:prstGeom prst="straightConnector1">
            <a:avLst/>
          </a:prstGeom>
          <a:noFill/>
          <a:ln cap="flat" cmpd="sng" w="22225">
            <a:solidFill>
              <a:srgbClr val="337AB7"/>
            </a:solidFill>
            <a:prstDash val="solid"/>
            <a:miter lim="800000"/>
            <a:headEnd len="sm" w="sm" type="none"/>
            <a:tailEnd len="med" w="med" type="stealth"/>
          </a:ln>
        </p:spPr>
      </p:cxnSp>
      <p:cxnSp>
        <p:nvCxnSpPr>
          <p:cNvPr id="459" name="Google Shape;459;p36"/>
          <p:cNvCxnSpPr/>
          <p:nvPr/>
        </p:nvCxnSpPr>
        <p:spPr>
          <a:xfrm>
            <a:off x="6658860" y="2600291"/>
            <a:ext cx="413582" cy="247605"/>
          </a:xfrm>
          <a:prstGeom prst="straightConnector1">
            <a:avLst/>
          </a:prstGeom>
          <a:noFill/>
          <a:ln cap="flat" cmpd="sng" w="22225">
            <a:solidFill>
              <a:srgbClr val="337AB7"/>
            </a:solidFill>
            <a:prstDash val="solid"/>
            <a:miter lim="800000"/>
            <a:headEnd len="sm" w="sm" type="none"/>
            <a:tailEnd len="med" w="med" type="stealth"/>
          </a:ln>
        </p:spPr>
      </p:cxnSp>
      <p:cxnSp>
        <p:nvCxnSpPr>
          <p:cNvPr id="460" name="Google Shape;460;p36"/>
          <p:cNvCxnSpPr/>
          <p:nvPr/>
        </p:nvCxnSpPr>
        <p:spPr>
          <a:xfrm flipH="1">
            <a:off x="4407586" y="3171839"/>
            <a:ext cx="162762" cy="332097"/>
          </a:xfrm>
          <a:prstGeom prst="straightConnector1">
            <a:avLst/>
          </a:prstGeom>
          <a:noFill/>
          <a:ln cap="flat" cmpd="sng" w="22225">
            <a:solidFill>
              <a:srgbClr val="337AB7"/>
            </a:solidFill>
            <a:prstDash val="solid"/>
            <a:miter lim="800000"/>
            <a:headEnd len="sm" w="sm" type="none"/>
            <a:tailEnd len="med" w="med" type="stealth"/>
          </a:ln>
        </p:spPr>
      </p:cxnSp>
      <p:cxnSp>
        <p:nvCxnSpPr>
          <p:cNvPr id="461" name="Google Shape;461;p36"/>
          <p:cNvCxnSpPr/>
          <p:nvPr/>
        </p:nvCxnSpPr>
        <p:spPr>
          <a:xfrm flipH="1">
            <a:off x="4993312" y="3199665"/>
            <a:ext cx="254321" cy="269551"/>
          </a:xfrm>
          <a:prstGeom prst="straightConnector1">
            <a:avLst/>
          </a:prstGeom>
          <a:noFill/>
          <a:ln cap="flat" cmpd="sng" w="22225">
            <a:solidFill>
              <a:srgbClr val="337AB7"/>
            </a:solidFill>
            <a:prstDash val="solid"/>
            <a:miter lim="800000"/>
            <a:headEnd len="sm" w="sm" type="none"/>
            <a:tailEnd len="med" w="med" type="stealth"/>
          </a:ln>
        </p:spPr>
      </p:cxnSp>
      <p:cxnSp>
        <p:nvCxnSpPr>
          <p:cNvPr id="462" name="Google Shape;462;p36"/>
          <p:cNvCxnSpPr/>
          <p:nvPr/>
        </p:nvCxnSpPr>
        <p:spPr>
          <a:xfrm>
            <a:off x="5249068" y="3199665"/>
            <a:ext cx="294916" cy="299940"/>
          </a:xfrm>
          <a:prstGeom prst="straightConnector1">
            <a:avLst/>
          </a:prstGeom>
          <a:noFill/>
          <a:ln cap="flat" cmpd="sng" w="22225">
            <a:solidFill>
              <a:srgbClr val="337AB7"/>
            </a:solidFill>
            <a:prstDash val="solid"/>
            <a:miter lim="800000"/>
            <a:headEnd len="sm" w="sm" type="none"/>
            <a:tailEnd len="med" w="med" type="stealth"/>
          </a:ln>
        </p:spPr>
      </p:cxnSp>
      <p:cxnSp>
        <p:nvCxnSpPr>
          <p:cNvPr id="463" name="Google Shape;463;p36"/>
          <p:cNvCxnSpPr/>
          <p:nvPr/>
        </p:nvCxnSpPr>
        <p:spPr>
          <a:xfrm>
            <a:off x="5249068" y="3194723"/>
            <a:ext cx="816292" cy="299940"/>
          </a:xfrm>
          <a:prstGeom prst="straightConnector1">
            <a:avLst/>
          </a:prstGeom>
          <a:noFill/>
          <a:ln cap="flat" cmpd="sng" w="22225">
            <a:solidFill>
              <a:srgbClr val="337AB7"/>
            </a:solidFill>
            <a:prstDash val="solid"/>
            <a:miter lim="800000"/>
            <a:headEnd len="sm" w="sm" type="none"/>
            <a:tailEnd len="med" w="med" type="stealth"/>
          </a:ln>
        </p:spPr>
      </p:cxnSp>
      <p:cxnSp>
        <p:nvCxnSpPr>
          <p:cNvPr id="464" name="Google Shape;464;p36"/>
          <p:cNvCxnSpPr/>
          <p:nvPr/>
        </p:nvCxnSpPr>
        <p:spPr>
          <a:xfrm flipH="1">
            <a:off x="5627237" y="3187145"/>
            <a:ext cx="198733" cy="312460"/>
          </a:xfrm>
          <a:prstGeom prst="straightConnector1">
            <a:avLst/>
          </a:prstGeom>
          <a:noFill/>
          <a:ln cap="flat" cmpd="sng" w="22225">
            <a:solidFill>
              <a:srgbClr val="337AB7"/>
            </a:solidFill>
            <a:prstDash val="solid"/>
            <a:miter lim="800000"/>
            <a:headEnd len="sm" w="sm" type="none"/>
            <a:tailEnd len="med" w="med" type="stealth"/>
          </a:ln>
        </p:spPr>
      </p:cxnSp>
      <p:cxnSp>
        <p:nvCxnSpPr>
          <p:cNvPr id="465" name="Google Shape;465;p36"/>
          <p:cNvCxnSpPr/>
          <p:nvPr/>
        </p:nvCxnSpPr>
        <p:spPr>
          <a:xfrm>
            <a:off x="5826862" y="3193150"/>
            <a:ext cx="323311" cy="276065"/>
          </a:xfrm>
          <a:prstGeom prst="straightConnector1">
            <a:avLst/>
          </a:prstGeom>
          <a:noFill/>
          <a:ln cap="flat" cmpd="sng" w="22225">
            <a:solidFill>
              <a:srgbClr val="337AB7"/>
            </a:solidFill>
            <a:prstDash val="solid"/>
            <a:miter lim="800000"/>
            <a:headEnd len="sm" w="sm" type="none"/>
            <a:tailEnd len="med" w="med" type="stealth"/>
          </a:ln>
        </p:spPr>
      </p:cxnSp>
      <p:cxnSp>
        <p:nvCxnSpPr>
          <p:cNvPr id="466" name="Google Shape;466;p36"/>
          <p:cNvCxnSpPr/>
          <p:nvPr/>
        </p:nvCxnSpPr>
        <p:spPr>
          <a:xfrm>
            <a:off x="5831719" y="3186577"/>
            <a:ext cx="846089" cy="308087"/>
          </a:xfrm>
          <a:prstGeom prst="straightConnector1">
            <a:avLst/>
          </a:prstGeom>
          <a:noFill/>
          <a:ln cap="flat" cmpd="sng" w="22225">
            <a:solidFill>
              <a:srgbClr val="337AB7"/>
            </a:solidFill>
            <a:prstDash val="solid"/>
            <a:miter lim="800000"/>
            <a:headEnd len="sm" w="sm" type="none"/>
            <a:tailEnd len="med" w="med" type="stealth"/>
          </a:ln>
        </p:spPr>
      </p:cxnSp>
      <p:cxnSp>
        <p:nvCxnSpPr>
          <p:cNvPr id="467" name="Google Shape;467;p36"/>
          <p:cNvCxnSpPr/>
          <p:nvPr/>
        </p:nvCxnSpPr>
        <p:spPr>
          <a:xfrm>
            <a:off x="6503256" y="3169812"/>
            <a:ext cx="237251" cy="299404"/>
          </a:xfrm>
          <a:prstGeom prst="straightConnector1">
            <a:avLst/>
          </a:prstGeom>
          <a:noFill/>
          <a:ln cap="flat" cmpd="sng" w="22225">
            <a:solidFill>
              <a:srgbClr val="337AB7"/>
            </a:solidFill>
            <a:prstDash val="solid"/>
            <a:miter lim="800000"/>
            <a:headEnd len="sm" w="sm" type="none"/>
            <a:tailEnd len="med" w="med" type="stealth"/>
          </a:ln>
        </p:spPr>
      </p:cxnSp>
      <p:cxnSp>
        <p:nvCxnSpPr>
          <p:cNvPr id="468" name="Google Shape;468;p36"/>
          <p:cNvCxnSpPr/>
          <p:nvPr/>
        </p:nvCxnSpPr>
        <p:spPr>
          <a:xfrm flipH="1">
            <a:off x="6821710" y="3191602"/>
            <a:ext cx="271878" cy="273149"/>
          </a:xfrm>
          <a:prstGeom prst="straightConnector1">
            <a:avLst/>
          </a:prstGeom>
          <a:noFill/>
          <a:ln cap="flat" cmpd="sng" w="22225">
            <a:solidFill>
              <a:srgbClr val="337AB7"/>
            </a:solidFill>
            <a:prstDash val="solid"/>
            <a:miter lim="800000"/>
            <a:headEnd len="sm" w="sm" type="none"/>
            <a:tailEnd len="med" w="med" type="stealth"/>
          </a:ln>
        </p:spPr>
      </p:cxnSp>
      <p:cxnSp>
        <p:nvCxnSpPr>
          <p:cNvPr id="469" name="Google Shape;469;p36"/>
          <p:cNvCxnSpPr/>
          <p:nvPr/>
        </p:nvCxnSpPr>
        <p:spPr>
          <a:xfrm>
            <a:off x="7087340" y="3186577"/>
            <a:ext cx="262004" cy="278174"/>
          </a:xfrm>
          <a:prstGeom prst="straightConnector1">
            <a:avLst/>
          </a:prstGeom>
          <a:noFill/>
          <a:ln cap="flat" cmpd="sng" w="22225">
            <a:solidFill>
              <a:srgbClr val="337AB7"/>
            </a:solidFill>
            <a:prstDash val="solid"/>
            <a:miter lim="800000"/>
            <a:headEnd len="sm" w="sm" type="none"/>
            <a:tailEnd len="med" w="med" type="stealth"/>
          </a:ln>
        </p:spPr>
      </p:cxnSp>
      <p:sp>
        <p:nvSpPr>
          <p:cNvPr id="470" name="Google Shape;470;p36"/>
          <p:cNvSpPr/>
          <p:nvPr/>
        </p:nvSpPr>
        <p:spPr>
          <a:xfrm>
            <a:off x="3884142" y="4159770"/>
            <a:ext cx="549830" cy="143792"/>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36"/>
          <p:cNvSpPr/>
          <p:nvPr/>
        </p:nvSpPr>
        <p:spPr>
          <a:xfrm>
            <a:off x="4741984" y="4155990"/>
            <a:ext cx="549830" cy="143792"/>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36"/>
          <p:cNvSpPr/>
          <p:nvPr/>
        </p:nvSpPr>
        <p:spPr>
          <a:xfrm>
            <a:off x="5595919" y="4164691"/>
            <a:ext cx="549830" cy="143792"/>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3" name="Google Shape;473;p36"/>
          <p:cNvSpPr/>
          <p:nvPr/>
        </p:nvSpPr>
        <p:spPr>
          <a:xfrm>
            <a:off x="6453761" y="4160910"/>
            <a:ext cx="549830" cy="143792"/>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4" name="Google Shape;474;p36"/>
          <p:cNvSpPr/>
          <p:nvPr/>
        </p:nvSpPr>
        <p:spPr>
          <a:xfrm>
            <a:off x="7310593" y="4155990"/>
            <a:ext cx="549830" cy="143792"/>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75" name="Google Shape;475;p36"/>
          <p:cNvCxnSpPr/>
          <p:nvPr/>
        </p:nvCxnSpPr>
        <p:spPr>
          <a:xfrm flipH="1">
            <a:off x="4710902" y="3846184"/>
            <a:ext cx="266702" cy="276613"/>
          </a:xfrm>
          <a:prstGeom prst="straightConnector1">
            <a:avLst/>
          </a:prstGeom>
          <a:noFill/>
          <a:ln cap="flat" cmpd="sng" w="28575">
            <a:solidFill>
              <a:srgbClr val="337AB7"/>
            </a:solidFill>
            <a:prstDash val="dash"/>
            <a:miter lim="800000"/>
            <a:headEnd len="sm" w="sm" type="none"/>
            <a:tailEnd len="med" w="med" type="triangle"/>
          </a:ln>
        </p:spPr>
      </p:cxnSp>
      <p:cxnSp>
        <p:nvCxnSpPr>
          <p:cNvPr id="476" name="Google Shape;476;p36"/>
          <p:cNvCxnSpPr/>
          <p:nvPr/>
        </p:nvCxnSpPr>
        <p:spPr>
          <a:xfrm flipH="1">
            <a:off x="3884143" y="3840968"/>
            <a:ext cx="1093462" cy="284699"/>
          </a:xfrm>
          <a:prstGeom prst="straightConnector1">
            <a:avLst/>
          </a:prstGeom>
          <a:noFill/>
          <a:ln cap="flat" cmpd="sng" w="28575">
            <a:solidFill>
              <a:srgbClr val="337AB7"/>
            </a:solidFill>
            <a:prstDash val="dash"/>
            <a:miter lim="800000"/>
            <a:headEnd len="sm" w="sm" type="none"/>
            <a:tailEnd len="med" w="med" type="triangle"/>
          </a:ln>
        </p:spPr>
      </p:cxnSp>
      <p:cxnSp>
        <p:nvCxnSpPr>
          <p:cNvPr id="477" name="Google Shape;477;p36"/>
          <p:cNvCxnSpPr/>
          <p:nvPr/>
        </p:nvCxnSpPr>
        <p:spPr>
          <a:xfrm flipH="1">
            <a:off x="5552766" y="3828971"/>
            <a:ext cx="632102" cy="305333"/>
          </a:xfrm>
          <a:prstGeom prst="straightConnector1">
            <a:avLst/>
          </a:prstGeom>
          <a:noFill/>
          <a:ln cap="flat" cmpd="sng" w="28575">
            <a:solidFill>
              <a:srgbClr val="337AB7"/>
            </a:solidFill>
            <a:prstDash val="dash"/>
            <a:miter lim="800000"/>
            <a:headEnd len="sm" w="sm" type="none"/>
            <a:tailEnd len="med" w="med" type="triangle"/>
          </a:ln>
        </p:spPr>
      </p:cxnSp>
      <p:cxnSp>
        <p:nvCxnSpPr>
          <p:cNvPr id="478" name="Google Shape;478;p36"/>
          <p:cNvCxnSpPr/>
          <p:nvPr/>
        </p:nvCxnSpPr>
        <p:spPr>
          <a:xfrm>
            <a:off x="5567735" y="3824029"/>
            <a:ext cx="885017" cy="310274"/>
          </a:xfrm>
          <a:prstGeom prst="straightConnector1">
            <a:avLst/>
          </a:prstGeom>
          <a:noFill/>
          <a:ln cap="flat" cmpd="sng" w="28575">
            <a:solidFill>
              <a:srgbClr val="337AB7"/>
            </a:solidFill>
            <a:prstDash val="dash"/>
            <a:miter lim="800000"/>
            <a:headEnd len="sm" w="sm" type="none"/>
            <a:tailEnd len="med" w="med" type="triangle"/>
          </a:ln>
        </p:spPr>
      </p:cxnSp>
      <p:cxnSp>
        <p:nvCxnSpPr>
          <p:cNvPr id="479" name="Google Shape;479;p36"/>
          <p:cNvCxnSpPr/>
          <p:nvPr/>
        </p:nvCxnSpPr>
        <p:spPr>
          <a:xfrm flipH="1">
            <a:off x="7310594" y="3816255"/>
            <a:ext cx="81538" cy="314743"/>
          </a:xfrm>
          <a:prstGeom prst="straightConnector1">
            <a:avLst/>
          </a:prstGeom>
          <a:noFill/>
          <a:ln cap="flat" cmpd="sng" w="28575">
            <a:solidFill>
              <a:srgbClr val="337AB7"/>
            </a:solidFill>
            <a:prstDash val="dash"/>
            <a:miter lim="800000"/>
            <a:headEnd len="sm" w="sm" type="none"/>
            <a:tailEnd len="med" w="med" type="triangle"/>
          </a:ln>
        </p:spPr>
      </p:cxnSp>
      <p:cxnSp>
        <p:nvCxnSpPr>
          <p:cNvPr id="480" name="Google Shape;480;p36"/>
          <p:cNvCxnSpPr/>
          <p:nvPr/>
        </p:nvCxnSpPr>
        <p:spPr>
          <a:xfrm>
            <a:off x="6760029" y="3828181"/>
            <a:ext cx="492330" cy="302818"/>
          </a:xfrm>
          <a:prstGeom prst="straightConnector1">
            <a:avLst/>
          </a:prstGeom>
          <a:noFill/>
          <a:ln cap="flat" cmpd="sng" w="28575">
            <a:solidFill>
              <a:srgbClr val="337AB7"/>
            </a:solidFill>
            <a:prstDash val="dash"/>
            <a:miter lim="800000"/>
            <a:headEnd len="sm" w="sm" type="none"/>
            <a:tailEnd len="med" w="med" type="triangle"/>
          </a:ln>
        </p:spPr>
      </p:cxnSp>
      <p:grpSp>
        <p:nvGrpSpPr>
          <p:cNvPr id="481" name="Google Shape;481;p36"/>
          <p:cNvGrpSpPr/>
          <p:nvPr/>
        </p:nvGrpSpPr>
        <p:grpSpPr>
          <a:xfrm rot="-3355256">
            <a:off x="5200720" y="523671"/>
            <a:ext cx="695543" cy="316644"/>
            <a:chOff x="410301" y="1740641"/>
            <a:chExt cx="1360714" cy="623519"/>
          </a:xfrm>
        </p:grpSpPr>
        <p:sp>
          <p:nvSpPr>
            <p:cNvPr id="482" name="Google Shape;482;p36"/>
            <p:cNvSpPr/>
            <p:nvPr/>
          </p:nvSpPr>
          <p:spPr>
            <a:xfrm flipH="1" rot="23842">
              <a:off x="412439" y="1742876"/>
              <a:ext cx="646631" cy="618841"/>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3" name="Google Shape;483;p36"/>
            <p:cNvSpPr/>
            <p:nvPr/>
          </p:nvSpPr>
          <p:spPr>
            <a:xfrm rot="-11104">
              <a:off x="1121087" y="1744273"/>
              <a:ext cx="648930" cy="618841"/>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84" name="Google Shape;484;p36"/>
            <p:cNvGrpSpPr/>
            <p:nvPr/>
          </p:nvGrpSpPr>
          <p:grpSpPr>
            <a:xfrm>
              <a:off x="572147" y="1912017"/>
              <a:ext cx="1031756" cy="281945"/>
              <a:chOff x="1209676" y="1184988"/>
              <a:chExt cx="3499630" cy="846929"/>
            </a:xfrm>
          </p:grpSpPr>
          <p:sp>
            <p:nvSpPr>
              <p:cNvPr id="485" name="Google Shape;485;p36"/>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6" name="Google Shape;486;p36"/>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87" name="Google Shape;487;p36"/>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488" name="Google Shape;488;p36"/>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489" name="Google Shape;489;p36"/>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490" name="Google Shape;490;p36"/>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491" name="Google Shape;491;p36"/>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492" name="Google Shape;492;p36"/>
              <p:cNvCxnSpPr>
                <a:stCxn id="485"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493" name="Google Shape;493;p36"/>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494" name="Google Shape;494;p36"/>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495" name="Google Shape;495;p36"/>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496" name="Google Shape;496;p36"/>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497" name="Google Shape;497;p36"/>
          <p:cNvGrpSpPr/>
          <p:nvPr/>
        </p:nvGrpSpPr>
        <p:grpSpPr>
          <a:xfrm rot="-3355256">
            <a:off x="4625367" y="523170"/>
            <a:ext cx="695543" cy="316644"/>
            <a:chOff x="410301" y="1740641"/>
            <a:chExt cx="1360714" cy="623519"/>
          </a:xfrm>
        </p:grpSpPr>
        <p:sp>
          <p:nvSpPr>
            <p:cNvPr id="498" name="Google Shape;498;p36"/>
            <p:cNvSpPr/>
            <p:nvPr/>
          </p:nvSpPr>
          <p:spPr>
            <a:xfrm flipH="1" rot="23842">
              <a:off x="412439" y="1742876"/>
              <a:ext cx="646631" cy="618841"/>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9" name="Google Shape;499;p36"/>
            <p:cNvSpPr/>
            <p:nvPr/>
          </p:nvSpPr>
          <p:spPr>
            <a:xfrm rot="-11104">
              <a:off x="1121087" y="1744273"/>
              <a:ext cx="648930" cy="618841"/>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00" name="Google Shape;500;p36"/>
            <p:cNvGrpSpPr/>
            <p:nvPr/>
          </p:nvGrpSpPr>
          <p:grpSpPr>
            <a:xfrm>
              <a:off x="572147" y="1912017"/>
              <a:ext cx="1031756" cy="281945"/>
              <a:chOff x="1209676" y="1184988"/>
              <a:chExt cx="3499630" cy="846929"/>
            </a:xfrm>
          </p:grpSpPr>
          <p:sp>
            <p:nvSpPr>
              <p:cNvPr id="501" name="Google Shape;501;p36"/>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2" name="Google Shape;502;p36"/>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03" name="Google Shape;503;p36"/>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504" name="Google Shape;504;p36"/>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505" name="Google Shape;505;p36"/>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506" name="Google Shape;506;p36"/>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507" name="Google Shape;507;p36"/>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508" name="Google Shape;508;p36"/>
              <p:cNvCxnSpPr>
                <a:stCxn id="501"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509" name="Google Shape;509;p36"/>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510" name="Google Shape;510;p36"/>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511" name="Google Shape;511;p36"/>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512" name="Google Shape;512;p36"/>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513" name="Google Shape;513;p36"/>
          <p:cNvGrpSpPr/>
          <p:nvPr/>
        </p:nvGrpSpPr>
        <p:grpSpPr>
          <a:xfrm rot="-3355256">
            <a:off x="5769374" y="520699"/>
            <a:ext cx="695543" cy="316644"/>
            <a:chOff x="410301" y="1740641"/>
            <a:chExt cx="1360714" cy="623519"/>
          </a:xfrm>
        </p:grpSpPr>
        <p:sp>
          <p:nvSpPr>
            <p:cNvPr id="514" name="Google Shape;514;p36"/>
            <p:cNvSpPr/>
            <p:nvPr/>
          </p:nvSpPr>
          <p:spPr>
            <a:xfrm flipH="1" rot="23842">
              <a:off x="412439" y="1742876"/>
              <a:ext cx="646631" cy="618841"/>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36"/>
            <p:cNvSpPr/>
            <p:nvPr/>
          </p:nvSpPr>
          <p:spPr>
            <a:xfrm rot="-11104">
              <a:off x="1121087" y="1744273"/>
              <a:ext cx="648930" cy="618841"/>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16" name="Google Shape;516;p36"/>
            <p:cNvGrpSpPr/>
            <p:nvPr/>
          </p:nvGrpSpPr>
          <p:grpSpPr>
            <a:xfrm>
              <a:off x="572147" y="1912018"/>
              <a:ext cx="1031756" cy="275332"/>
              <a:chOff x="1209676" y="1184988"/>
              <a:chExt cx="3499630" cy="827063"/>
            </a:xfrm>
          </p:grpSpPr>
          <p:sp>
            <p:nvSpPr>
              <p:cNvPr id="517" name="Google Shape;517;p36"/>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8" name="Google Shape;518;p36"/>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19" name="Google Shape;519;p36"/>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520" name="Google Shape;520;p36"/>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521" name="Google Shape;521;p36"/>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522" name="Google Shape;522;p36"/>
              <p:cNvCxnSpPr/>
              <p:nvPr/>
            </p:nvCxnSpPr>
            <p:spPr>
              <a:xfrm rot="10800000">
                <a:off x="2995739" y="1577956"/>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523" name="Google Shape;523;p36"/>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524" name="Google Shape;524;p36"/>
              <p:cNvCxnSpPr>
                <a:stCxn id="517"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525" name="Google Shape;525;p36"/>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526" name="Google Shape;526;p36"/>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527" name="Google Shape;527;p36"/>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528" name="Google Shape;528;p36"/>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529" name="Google Shape;529;p36"/>
          <p:cNvGrpSpPr/>
          <p:nvPr/>
        </p:nvGrpSpPr>
        <p:grpSpPr>
          <a:xfrm rot="-3355256">
            <a:off x="6336906" y="521727"/>
            <a:ext cx="695543" cy="316644"/>
            <a:chOff x="410301" y="1740641"/>
            <a:chExt cx="1360714" cy="623519"/>
          </a:xfrm>
        </p:grpSpPr>
        <p:sp>
          <p:nvSpPr>
            <p:cNvPr id="530" name="Google Shape;530;p36"/>
            <p:cNvSpPr/>
            <p:nvPr/>
          </p:nvSpPr>
          <p:spPr>
            <a:xfrm flipH="1" rot="23842">
              <a:off x="412439" y="1742876"/>
              <a:ext cx="646631" cy="618841"/>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1" name="Google Shape;531;p36"/>
            <p:cNvSpPr/>
            <p:nvPr/>
          </p:nvSpPr>
          <p:spPr>
            <a:xfrm rot="-11104">
              <a:off x="1121087" y="1744273"/>
              <a:ext cx="648930" cy="618841"/>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532" name="Google Shape;532;p36"/>
            <p:cNvGrpSpPr/>
            <p:nvPr/>
          </p:nvGrpSpPr>
          <p:grpSpPr>
            <a:xfrm>
              <a:off x="572147" y="1912017"/>
              <a:ext cx="1031756" cy="281945"/>
              <a:chOff x="1209676" y="1184988"/>
              <a:chExt cx="3499630" cy="846929"/>
            </a:xfrm>
          </p:grpSpPr>
          <p:sp>
            <p:nvSpPr>
              <p:cNvPr id="533" name="Google Shape;533;p36"/>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4" name="Google Shape;534;p36"/>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35" name="Google Shape;535;p36"/>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536" name="Google Shape;536;p36"/>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537" name="Google Shape;537;p36"/>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538" name="Google Shape;538;p36"/>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539" name="Google Shape;539;p36"/>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540" name="Google Shape;540;p36"/>
              <p:cNvCxnSpPr>
                <a:stCxn id="533" idx="1"/>
              </p:cNvCxnSpPr>
              <p:nvPr/>
            </p:nvCxnSpPr>
            <p:spPr>
              <a:xfrm rot="-7632282">
                <a:off x="1734029" y="1350648"/>
                <a:ext cx="708492" cy="498496"/>
              </a:xfrm>
              <a:prstGeom prst="straightConnector1">
                <a:avLst/>
              </a:prstGeom>
              <a:noFill/>
              <a:ln cap="flat" cmpd="sng" w="9525">
                <a:solidFill>
                  <a:schemeClr val="lt1"/>
                </a:solidFill>
                <a:prstDash val="solid"/>
                <a:miter lim="800000"/>
                <a:headEnd len="sm" w="sm" type="none"/>
                <a:tailEnd len="sm" w="sm" type="none"/>
              </a:ln>
            </p:spPr>
          </p:cxnSp>
          <p:cxnSp>
            <p:nvCxnSpPr>
              <p:cNvPr id="541" name="Google Shape;541;p36"/>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542" name="Google Shape;542;p36"/>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543" name="Google Shape;543;p36"/>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544" name="Google Shape;544;p36"/>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sp>
        <p:nvSpPr>
          <p:cNvPr id="545" name="Google Shape;545;p36"/>
          <p:cNvSpPr txBox="1"/>
          <p:nvPr/>
        </p:nvSpPr>
        <p:spPr>
          <a:xfrm>
            <a:off x="-130043" y="282849"/>
            <a:ext cx="4576164" cy="450123"/>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500">
                <a:solidFill>
                  <a:srgbClr val="0471B5"/>
                </a:solidFill>
                <a:latin typeface="Arial Black"/>
                <a:ea typeface="Arial Black"/>
                <a:cs typeface="Arial Black"/>
                <a:sym typeface="Arial Black"/>
              </a:rPr>
              <a:t>Upstream Analysis</a:t>
            </a:r>
            <a:endParaRPr sz="1100"/>
          </a:p>
        </p:txBody>
      </p:sp>
      <p:sp>
        <p:nvSpPr>
          <p:cNvPr id="546" name="Google Shape;546;p36"/>
          <p:cNvSpPr txBox="1"/>
          <p:nvPr/>
        </p:nvSpPr>
        <p:spPr>
          <a:xfrm>
            <a:off x="2816684" y="3368999"/>
            <a:ext cx="1486835" cy="46166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Transcription factors</a:t>
            </a:r>
            <a:endParaRPr sz="1100"/>
          </a:p>
        </p:txBody>
      </p:sp>
      <p:sp>
        <p:nvSpPr>
          <p:cNvPr id="547" name="Google Shape;547;p36"/>
          <p:cNvSpPr txBox="1"/>
          <p:nvPr/>
        </p:nvSpPr>
        <p:spPr>
          <a:xfrm>
            <a:off x="3384294" y="2307313"/>
            <a:ext cx="1224799" cy="657872"/>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Intermediate signaling molecules</a:t>
            </a:r>
            <a:endParaRPr sz="1100"/>
          </a:p>
        </p:txBody>
      </p:sp>
      <p:sp>
        <p:nvSpPr>
          <p:cNvPr id="548" name="Google Shape;548;p36"/>
          <p:cNvSpPr txBox="1"/>
          <p:nvPr/>
        </p:nvSpPr>
        <p:spPr>
          <a:xfrm>
            <a:off x="3941341" y="1437582"/>
            <a:ext cx="1094020" cy="46166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Master regulators</a:t>
            </a:r>
            <a:endParaRPr sz="1100"/>
          </a:p>
        </p:txBody>
      </p:sp>
      <p:sp>
        <p:nvSpPr>
          <p:cNvPr id="549" name="Google Shape;549;p36"/>
          <p:cNvSpPr txBox="1"/>
          <p:nvPr/>
        </p:nvSpPr>
        <p:spPr>
          <a:xfrm>
            <a:off x="2517751" y="4077831"/>
            <a:ext cx="1282422" cy="26545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Genes</a:t>
            </a:r>
            <a:endParaRPr sz="1100"/>
          </a:p>
        </p:txBody>
      </p:sp>
      <p:sp>
        <p:nvSpPr>
          <p:cNvPr id="550" name="Google Shape;550;p36"/>
          <p:cNvSpPr txBox="1"/>
          <p:nvPr/>
        </p:nvSpPr>
        <p:spPr>
          <a:xfrm>
            <a:off x="2297016" y="4551863"/>
            <a:ext cx="1282422" cy="26545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Calibri"/>
                <a:ea typeface="Calibri"/>
                <a:cs typeface="Calibri"/>
                <a:sym typeface="Calibri"/>
              </a:rPr>
              <a:t>Genome</a:t>
            </a:r>
            <a:endParaRPr sz="1100"/>
          </a:p>
        </p:txBody>
      </p:sp>
      <p:sp>
        <p:nvSpPr>
          <p:cNvPr id="551" name="Google Shape;551;p36"/>
          <p:cNvSpPr txBox="1"/>
          <p:nvPr/>
        </p:nvSpPr>
        <p:spPr>
          <a:xfrm>
            <a:off x="7423132" y="2249214"/>
            <a:ext cx="1224799" cy="31162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TRANSPATH®</a:t>
            </a:r>
            <a:endParaRPr sz="1100"/>
          </a:p>
        </p:txBody>
      </p:sp>
      <p:sp>
        <p:nvSpPr>
          <p:cNvPr id="552" name="Google Shape;552;p36"/>
          <p:cNvSpPr txBox="1"/>
          <p:nvPr/>
        </p:nvSpPr>
        <p:spPr>
          <a:xfrm>
            <a:off x="7759337" y="3475352"/>
            <a:ext cx="1224799" cy="31162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TRANSFAC®</a:t>
            </a:r>
            <a:endParaRPr sz="1100"/>
          </a:p>
        </p:txBody>
      </p:sp>
      <p:sp>
        <p:nvSpPr>
          <p:cNvPr id="553" name="Google Shape;553;p36"/>
          <p:cNvSpPr txBox="1"/>
          <p:nvPr/>
        </p:nvSpPr>
        <p:spPr>
          <a:xfrm>
            <a:off x="6961620" y="833372"/>
            <a:ext cx="1224799" cy="61170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HumanPSD™</a:t>
            </a:r>
            <a:endParaRPr sz="1100"/>
          </a:p>
          <a:p>
            <a:pPr indent="0" lvl="0" marL="0" marR="0" rtl="0" algn="ctr">
              <a:spcBef>
                <a:spcPts val="0"/>
              </a:spcBef>
              <a:spcAft>
                <a:spcPts val="0"/>
              </a:spcAft>
              <a:buNone/>
            </a:pPr>
            <a:r>
              <a:t/>
            </a:r>
            <a:endParaRPr b="1" sz="4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600">
                <a:solidFill>
                  <a:schemeClr val="dk1"/>
                </a:solidFill>
                <a:latin typeface="Calibri"/>
                <a:ea typeface="Calibri"/>
                <a:cs typeface="Calibri"/>
                <a:sym typeface="Calibri"/>
              </a:rPr>
              <a:t>PASS</a:t>
            </a:r>
            <a:endParaRPr sz="1100"/>
          </a:p>
        </p:txBody>
      </p:sp>
      <p:pic>
        <p:nvPicPr>
          <p:cNvPr descr="Изображение выглядит как текст, карта&#10;&#10;Автоматически созданное описание" id="554" name="Google Shape;554;p36"/>
          <p:cNvPicPr preferRelativeResize="0"/>
          <p:nvPr/>
        </p:nvPicPr>
        <p:blipFill rotWithShape="1">
          <a:blip r:embed="rId4">
            <a:alphaModFix/>
          </a:blip>
          <a:srcRect b="0" l="0" r="0" t="0"/>
          <a:stretch/>
        </p:blipFill>
        <p:spPr>
          <a:xfrm>
            <a:off x="586348" y="1016568"/>
            <a:ext cx="2631071" cy="1633457"/>
          </a:xfrm>
          <a:prstGeom prst="rect">
            <a:avLst/>
          </a:prstGeom>
          <a:noFill/>
          <a:ln>
            <a:noFill/>
          </a:ln>
        </p:spPr>
      </p:pic>
      <p:pic>
        <p:nvPicPr>
          <p:cNvPr id="555" name="Google Shape;555;p36"/>
          <p:cNvPicPr preferRelativeResize="0"/>
          <p:nvPr/>
        </p:nvPicPr>
        <p:blipFill rotWithShape="1">
          <a:blip r:embed="rId5">
            <a:alphaModFix/>
          </a:blip>
          <a:srcRect b="0" l="0" r="0" t="0"/>
          <a:stretch/>
        </p:blipFill>
        <p:spPr>
          <a:xfrm>
            <a:off x="1688066" y="2931924"/>
            <a:ext cx="1232519" cy="997570"/>
          </a:xfrm>
          <a:prstGeom prst="rect">
            <a:avLst/>
          </a:prstGeom>
          <a:noFill/>
          <a:ln>
            <a:noFill/>
          </a:ln>
        </p:spPr>
      </p:pic>
      <p:sp>
        <p:nvSpPr>
          <p:cNvPr id="556" name="Google Shape;556;p36"/>
          <p:cNvSpPr/>
          <p:nvPr/>
        </p:nvSpPr>
        <p:spPr>
          <a:xfrm>
            <a:off x="368731" y="3169812"/>
            <a:ext cx="1495982" cy="634789"/>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600"/>
              <a:buFont typeface="Noto Sans Symbols"/>
              <a:buChar char="✔"/>
            </a:pPr>
            <a:r>
              <a:rPr lang="en" sz="1600">
                <a:solidFill>
                  <a:schemeClr val="dk1"/>
                </a:solidFill>
                <a:latin typeface="Calibri"/>
                <a:ea typeface="Calibri"/>
                <a:cs typeface="Calibri"/>
                <a:sym typeface="Calibri"/>
              </a:rPr>
              <a:t>Cetuximab</a:t>
            </a:r>
            <a:endParaRPr sz="1100"/>
          </a:p>
          <a:p>
            <a:pPr indent="-177800" lvl="0" marL="215900" marR="0" rtl="0" algn="l">
              <a:spcBef>
                <a:spcPts val="0"/>
              </a:spcBef>
              <a:spcAft>
                <a:spcPts val="0"/>
              </a:spcAft>
              <a:buClr>
                <a:schemeClr val="dk1"/>
              </a:buClr>
              <a:buSzPts val="500"/>
              <a:buFont typeface="Noto Sans Symbols"/>
              <a:buNone/>
            </a:pPr>
            <a:r>
              <a:t/>
            </a:r>
            <a:endParaRPr sz="5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600"/>
              <a:buFont typeface="Noto Sans Symbols"/>
              <a:buChar char="✔"/>
            </a:pPr>
            <a:r>
              <a:rPr lang="en" sz="1600">
                <a:solidFill>
                  <a:schemeClr val="dk1"/>
                </a:solidFill>
                <a:latin typeface="Calibri"/>
                <a:ea typeface="Calibri"/>
                <a:cs typeface="Calibri"/>
                <a:sym typeface="Calibri"/>
              </a:rPr>
              <a:t>Gefitinib</a:t>
            </a:r>
            <a:endParaRPr sz="1100"/>
          </a:p>
        </p:txBody>
      </p:sp>
      <p:grpSp>
        <p:nvGrpSpPr>
          <p:cNvPr id="557" name="Google Shape;557;p36"/>
          <p:cNvGrpSpPr/>
          <p:nvPr/>
        </p:nvGrpSpPr>
        <p:grpSpPr>
          <a:xfrm>
            <a:off x="1064996" y="4270872"/>
            <a:ext cx="510945" cy="692172"/>
            <a:chOff x="4616644" y="45596"/>
            <a:chExt cx="2143878" cy="3024985"/>
          </a:xfrm>
        </p:grpSpPr>
        <p:sp>
          <p:nvSpPr>
            <p:cNvPr id="558" name="Google Shape;558;p36"/>
            <p:cNvSpPr/>
            <p:nvPr/>
          </p:nvSpPr>
          <p:spPr>
            <a:xfrm>
              <a:off x="4929380" y="45596"/>
              <a:ext cx="1518407" cy="1451296"/>
            </a:xfrm>
            <a:prstGeom prst="ellipse">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9" name="Google Shape;559;p36"/>
            <p:cNvSpPr/>
            <p:nvPr/>
          </p:nvSpPr>
          <p:spPr>
            <a:xfrm flipH="1" rot="5400000">
              <a:off x="4860208" y="1170268"/>
              <a:ext cx="1656749" cy="2143878"/>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560" name="Google Shape;560;p36"/>
          <p:cNvGrpSpPr/>
          <p:nvPr/>
        </p:nvGrpSpPr>
        <p:grpSpPr>
          <a:xfrm>
            <a:off x="1817124" y="4431830"/>
            <a:ext cx="374699" cy="531214"/>
            <a:chOff x="5498202" y="85724"/>
            <a:chExt cx="2664069" cy="4114801"/>
          </a:xfrm>
        </p:grpSpPr>
        <p:sp>
          <p:nvSpPr>
            <p:cNvPr id="561" name="Google Shape;561;p36"/>
            <p:cNvSpPr/>
            <p:nvPr/>
          </p:nvSpPr>
          <p:spPr>
            <a:xfrm>
              <a:off x="5498202" y="1105633"/>
              <a:ext cx="2664069" cy="3094892"/>
            </a:xfrm>
            <a:prstGeom prst="roundRect">
              <a:avLst>
                <a:gd fmla="val 16667" name="adj"/>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2" name="Google Shape;562;p36"/>
            <p:cNvSpPr/>
            <p:nvPr/>
          </p:nvSpPr>
          <p:spPr>
            <a:xfrm>
              <a:off x="6065305" y="428625"/>
              <a:ext cx="1529862" cy="738554"/>
            </a:xfrm>
            <a:prstGeom prst="rect">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36"/>
            <p:cNvSpPr/>
            <p:nvPr/>
          </p:nvSpPr>
          <p:spPr>
            <a:xfrm>
              <a:off x="5725334" y="85724"/>
              <a:ext cx="2199543" cy="509954"/>
            </a:xfrm>
            <a:prstGeom prst="rect">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4" name="Google Shape;564;p36"/>
            <p:cNvSpPr/>
            <p:nvPr/>
          </p:nvSpPr>
          <p:spPr>
            <a:xfrm>
              <a:off x="6869801" y="3031144"/>
              <a:ext cx="835269" cy="738555"/>
            </a:xfrm>
            <a:prstGeom prst="flowChartDelay">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5" name="Google Shape;565;p36"/>
            <p:cNvSpPr/>
            <p:nvPr/>
          </p:nvSpPr>
          <p:spPr>
            <a:xfrm flipH="1">
              <a:off x="5930198" y="3031144"/>
              <a:ext cx="835271" cy="738558"/>
            </a:xfrm>
            <a:prstGeom prst="flowChartDelay">
              <a:avLst/>
            </a:prstGeom>
            <a:solidFill>
              <a:srgbClr val="ABC0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6" name="Google Shape;566;p36"/>
            <p:cNvSpPr/>
            <p:nvPr/>
          </p:nvSpPr>
          <p:spPr>
            <a:xfrm rot="-2450425">
              <a:off x="6597199" y="1356086"/>
              <a:ext cx="835271" cy="738553"/>
            </a:xfrm>
            <a:prstGeom prst="flowChartDelay">
              <a:avLst/>
            </a:prstGeom>
            <a:solidFill>
              <a:srgbClr val="ABC0E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36"/>
            <p:cNvSpPr/>
            <p:nvPr/>
          </p:nvSpPr>
          <p:spPr>
            <a:xfrm flipH="1" rot="-2403604">
              <a:off x="5864790" y="2033981"/>
              <a:ext cx="835271" cy="738553"/>
            </a:xfrm>
            <a:prstGeom prst="flowChartDelay">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568" name="Google Shape;568;p36"/>
          <p:cNvSpPr/>
          <p:nvPr/>
        </p:nvSpPr>
        <p:spPr>
          <a:xfrm>
            <a:off x="1576613" y="2798170"/>
            <a:ext cx="347001" cy="329863"/>
          </a:xfrm>
          <a:prstGeom prst="downArrow">
            <a:avLst>
              <a:gd fmla="val 50000" name="adj1"/>
              <a:gd fmla="val 50000" name="adj2"/>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9" name="Google Shape;569;p36"/>
          <p:cNvSpPr/>
          <p:nvPr/>
        </p:nvSpPr>
        <p:spPr>
          <a:xfrm>
            <a:off x="1580764" y="3858050"/>
            <a:ext cx="347001" cy="329863"/>
          </a:xfrm>
          <a:prstGeom prst="downArrow">
            <a:avLst>
              <a:gd fmla="val 50000" name="adj1"/>
              <a:gd fmla="val 50000" name="adj2"/>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Google Shape;574;p37"/>
          <p:cNvPicPr preferRelativeResize="0"/>
          <p:nvPr/>
        </p:nvPicPr>
        <p:blipFill>
          <a:blip r:embed="rId3">
            <a:alphaModFix/>
          </a:blip>
          <a:stretch>
            <a:fillRect/>
          </a:stretch>
        </p:blipFill>
        <p:spPr>
          <a:xfrm>
            <a:off x="996500" y="857250"/>
            <a:ext cx="7620000" cy="428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grpSp>
        <p:nvGrpSpPr>
          <p:cNvPr id="579" name="Google Shape;579;p38"/>
          <p:cNvGrpSpPr/>
          <p:nvPr/>
        </p:nvGrpSpPr>
        <p:grpSpPr>
          <a:xfrm>
            <a:off x="7434823" y="32261"/>
            <a:ext cx="606221" cy="598764"/>
            <a:chOff x="10549185" y="17901520"/>
            <a:chExt cx="1892425" cy="1892429"/>
          </a:xfrm>
        </p:grpSpPr>
        <p:sp>
          <p:nvSpPr>
            <p:cNvPr id="580" name="Google Shape;580;p38"/>
            <p:cNvSpPr/>
            <p:nvPr/>
          </p:nvSpPr>
          <p:spPr>
            <a:xfrm rot="2708113">
              <a:off x="11179451" y="19033972"/>
              <a:ext cx="630039" cy="629398"/>
            </a:xfrm>
            <a:prstGeom prst="bentArrow">
              <a:avLst>
                <a:gd fmla="val 18207" name="adj1"/>
                <a:gd fmla="val 5665" name="adj2"/>
                <a:gd fmla="val 0" name="adj3"/>
                <a:gd fmla="val 24577" name="adj4"/>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500">
                <a:solidFill>
                  <a:schemeClr val="dk1"/>
                </a:solidFill>
                <a:latin typeface="Calibri"/>
                <a:ea typeface="Calibri"/>
                <a:cs typeface="Calibri"/>
                <a:sym typeface="Calibri"/>
              </a:endParaRPr>
            </a:p>
          </p:txBody>
        </p:sp>
        <p:sp>
          <p:nvSpPr>
            <p:cNvPr id="581" name="Google Shape;581;p38"/>
            <p:cNvSpPr/>
            <p:nvPr/>
          </p:nvSpPr>
          <p:spPr>
            <a:xfrm flipH="1" rot="2708113">
              <a:off x="10679442" y="18531599"/>
              <a:ext cx="630039" cy="629398"/>
            </a:xfrm>
            <a:prstGeom prst="bentArrow">
              <a:avLst>
                <a:gd fmla="val 18207" name="adj1"/>
                <a:gd fmla="val 5665" name="adj2"/>
                <a:gd fmla="val 0" name="adj3"/>
                <a:gd fmla="val 24577" name="adj4"/>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500">
                <a:solidFill>
                  <a:schemeClr val="dk1"/>
                </a:solidFill>
                <a:latin typeface="Calibri"/>
                <a:ea typeface="Calibri"/>
                <a:cs typeface="Calibri"/>
                <a:sym typeface="Calibri"/>
              </a:endParaRPr>
            </a:p>
          </p:txBody>
        </p:sp>
        <p:sp>
          <p:nvSpPr>
            <p:cNvPr id="582" name="Google Shape;582;p38"/>
            <p:cNvSpPr/>
            <p:nvPr/>
          </p:nvSpPr>
          <p:spPr>
            <a:xfrm flipH="1" rot="-8091887">
              <a:off x="11681314" y="18534472"/>
              <a:ext cx="630039" cy="629398"/>
            </a:xfrm>
            <a:prstGeom prst="bentArrow">
              <a:avLst>
                <a:gd fmla="val 18207" name="adj1"/>
                <a:gd fmla="val 5665" name="adj2"/>
                <a:gd fmla="val 0" name="adj3"/>
                <a:gd fmla="val 24577" name="adj4"/>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500">
                <a:solidFill>
                  <a:schemeClr val="dk1"/>
                </a:solidFill>
                <a:latin typeface="Calibri"/>
                <a:ea typeface="Calibri"/>
                <a:cs typeface="Calibri"/>
                <a:sym typeface="Calibri"/>
              </a:endParaRPr>
            </a:p>
          </p:txBody>
        </p:sp>
        <p:sp>
          <p:nvSpPr>
            <p:cNvPr id="583" name="Google Shape;583;p38"/>
            <p:cNvSpPr/>
            <p:nvPr/>
          </p:nvSpPr>
          <p:spPr>
            <a:xfrm rot="-8091887">
              <a:off x="11181307" y="18032098"/>
              <a:ext cx="630039" cy="629398"/>
            </a:xfrm>
            <a:prstGeom prst="bentArrow">
              <a:avLst>
                <a:gd fmla="val 18207" name="adj1"/>
                <a:gd fmla="val 5665" name="adj2"/>
                <a:gd fmla="val 0" name="adj3"/>
                <a:gd fmla="val 24577" name="adj4"/>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500">
                <a:solidFill>
                  <a:schemeClr val="dk1"/>
                </a:solidFill>
                <a:latin typeface="Calibri"/>
                <a:ea typeface="Calibri"/>
                <a:cs typeface="Calibri"/>
                <a:sym typeface="Calibri"/>
              </a:endParaRPr>
            </a:p>
          </p:txBody>
        </p:sp>
      </p:grpSp>
      <p:grpSp>
        <p:nvGrpSpPr>
          <p:cNvPr id="584" name="Google Shape;584;p38"/>
          <p:cNvGrpSpPr/>
          <p:nvPr/>
        </p:nvGrpSpPr>
        <p:grpSpPr>
          <a:xfrm>
            <a:off x="6401986" y="105063"/>
            <a:ext cx="2600308" cy="487185"/>
            <a:chOff x="1495980" y="4374629"/>
            <a:chExt cx="3467077" cy="649580"/>
          </a:xfrm>
        </p:grpSpPr>
        <p:sp>
          <p:nvSpPr>
            <p:cNvPr id="585" name="Google Shape;585;p38"/>
            <p:cNvSpPr/>
            <p:nvPr/>
          </p:nvSpPr>
          <p:spPr>
            <a:xfrm>
              <a:off x="1495980" y="4377878"/>
              <a:ext cx="1609736" cy="64633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700" cap="none">
                  <a:solidFill>
                    <a:srgbClr val="0471B5"/>
                  </a:solidFill>
                  <a:latin typeface="Arial"/>
                  <a:ea typeface="Arial"/>
                  <a:cs typeface="Arial"/>
                  <a:sym typeface="Arial"/>
                </a:rPr>
                <a:t>gene</a:t>
              </a:r>
              <a:endParaRPr b="1" sz="2700" cap="none">
                <a:solidFill>
                  <a:srgbClr val="0471B5"/>
                </a:solidFill>
                <a:latin typeface="Arial"/>
                <a:ea typeface="Arial"/>
                <a:cs typeface="Arial"/>
                <a:sym typeface="Arial"/>
              </a:endParaRPr>
            </a:p>
          </p:txBody>
        </p:sp>
        <p:sp>
          <p:nvSpPr>
            <p:cNvPr id="586" name="Google Shape;586;p38"/>
            <p:cNvSpPr/>
            <p:nvPr/>
          </p:nvSpPr>
          <p:spPr>
            <a:xfrm>
              <a:off x="3468737" y="4374629"/>
              <a:ext cx="1494320" cy="64633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700" cap="none">
                  <a:solidFill>
                    <a:srgbClr val="0471B5"/>
                  </a:solidFill>
                  <a:latin typeface="Arial"/>
                  <a:ea typeface="Arial"/>
                  <a:cs typeface="Arial"/>
                  <a:sym typeface="Arial"/>
                </a:rPr>
                <a:t>plain</a:t>
              </a:r>
              <a:endParaRPr b="1" sz="2700" cap="none">
                <a:solidFill>
                  <a:srgbClr val="0471B5"/>
                </a:solidFill>
                <a:latin typeface="Arial"/>
                <a:ea typeface="Arial"/>
                <a:cs typeface="Arial"/>
                <a:sym typeface="Arial"/>
              </a:endParaRPr>
            </a:p>
          </p:txBody>
        </p:sp>
      </p:grpSp>
      <p:sp>
        <p:nvSpPr>
          <p:cNvPr id="587" name="Google Shape;587;p38"/>
          <p:cNvSpPr/>
          <p:nvPr/>
        </p:nvSpPr>
        <p:spPr>
          <a:xfrm flipH="1">
            <a:off x="7457266" y="647744"/>
            <a:ext cx="1443280" cy="372821"/>
          </a:xfrm>
          <a:prstGeom prst="homePlate">
            <a:avLst>
              <a:gd fmla="val 50000" name="adj"/>
            </a:avLst>
          </a:prstGeom>
          <a:solidFill>
            <a:srgbClr val="0471B5">
              <a:alpha val="69803"/>
            </a:srgbClr>
          </a:solidFill>
          <a:ln>
            <a:noFill/>
          </a:ln>
        </p:spPr>
        <p:txBody>
          <a:bodyPr anchorCtr="0" anchor="ctr" bIns="34275" lIns="68575" spcFirstLastPara="1" rIns="68575" wrap="square" tIns="34275">
            <a:noAutofit/>
          </a:bodyPr>
          <a:lstStyle/>
          <a:p>
            <a:pPr indent="0" lvl="0" marL="0" marR="0" rtl="0" algn="ctr">
              <a:lnSpc>
                <a:spcPct val="80000"/>
              </a:lnSpc>
              <a:spcBef>
                <a:spcPts val="0"/>
              </a:spcBef>
              <a:spcAft>
                <a:spcPts val="0"/>
              </a:spcAft>
              <a:buNone/>
            </a:pPr>
            <a:r>
              <a:t/>
            </a:r>
            <a:endParaRPr sz="200">
              <a:solidFill>
                <a:schemeClr val="lt1"/>
              </a:solidFill>
              <a:latin typeface="Calibri"/>
              <a:ea typeface="Calibri"/>
              <a:cs typeface="Calibri"/>
              <a:sym typeface="Calibri"/>
            </a:endParaRPr>
          </a:p>
          <a:p>
            <a:pPr indent="0" lvl="0" marL="0" marR="0" rtl="0" algn="ctr">
              <a:lnSpc>
                <a:spcPct val="80000"/>
              </a:lnSpc>
              <a:spcBef>
                <a:spcPts val="0"/>
              </a:spcBef>
              <a:spcAft>
                <a:spcPts val="0"/>
              </a:spcAft>
              <a:buNone/>
            </a:pPr>
            <a:r>
              <a:rPr lang="en" sz="1300">
                <a:solidFill>
                  <a:schemeClr val="lt1"/>
                </a:solidFill>
                <a:latin typeface="Calibri"/>
                <a:ea typeface="Calibri"/>
                <a:cs typeface="Calibri"/>
                <a:sym typeface="Calibri"/>
              </a:rPr>
              <a:t>Tools</a:t>
            </a:r>
            <a:endParaRPr sz="1100"/>
          </a:p>
        </p:txBody>
      </p:sp>
      <p:sp>
        <p:nvSpPr>
          <p:cNvPr id="588" name="Google Shape;588;p38"/>
          <p:cNvSpPr txBox="1"/>
          <p:nvPr/>
        </p:nvSpPr>
        <p:spPr>
          <a:xfrm>
            <a:off x="1534712" y="165605"/>
            <a:ext cx="4938861" cy="614458"/>
          </a:xfrm>
          <a:prstGeom prst="rect">
            <a:avLst/>
          </a:prstGeom>
          <a:noFill/>
          <a:ln>
            <a:noFill/>
          </a:ln>
        </p:spPr>
        <p:txBody>
          <a:bodyPr anchorCtr="0" anchor="t" bIns="52775" lIns="105575" spcFirstLastPara="1" rIns="105575" wrap="square" tIns="52775">
            <a:noAutofit/>
          </a:bodyPr>
          <a:lstStyle/>
          <a:p>
            <a:pPr indent="0" lvl="0" marL="0" marR="0" rtl="0" algn="l">
              <a:spcBef>
                <a:spcPts val="0"/>
              </a:spcBef>
              <a:spcAft>
                <a:spcPts val="0"/>
              </a:spcAft>
              <a:buNone/>
            </a:pPr>
            <a:r>
              <a:rPr b="1" lang="en" sz="3300">
                <a:solidFill>
                  <a:srgbClr val="0471B5"/>
                </a:solidFill>
                <a:latin typeface="Verdana"/>
                <a:ea typeface="Verdana"/>
                <a:cs typeface="Verdana"/>
                <a:sym typeface="Verdana"/>
              </a:rPr>
              <a:t>Genome Enhancer</a:t>
            </a:r>
            <a:endParaRPr sz="1100"/>
          </a:p>
        </p:txBody>
      </p:sp>
      <p:sp>
        <p:nvSpPr>
          <p:cNvPr id="589" name="Google Shape;589;p38"/>
          <p:cNvSpPr/>
          <p:nvPr/>
        </p:nvSpPr>
        <p:spPr>
          <a:xfrm>
            <a:off x="188391" y="828025"/>
            <a:ext cx="6249902" cy="900247"/>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400">
                <a:solidFill>
                  <a:srgbClr val="0471B5"/>
                </a:solidFill>
                <a:latin typeface="Verdana"/>
                <a:ea typeface="Verdana"/>
                <a:cs typeface="Verdana"/>
                <a:sym typeface="Verdana"/>
              </a:rPr>
              <a:t>Genome Enhancer is a ready-to-use pipeline for multi-omics data analysis, which allows completely automated identification of potential drug targets by running the </a:t>
            </a:r>
            <a:r>
              <a:rPr lang="en" sz="1400" u="sng">
                <a:solidFill>
                  <a:schemeClr val="hlink"/>
                </a:solidFill>
                <a:latin typeface="Verdana"/>
                <a:ea typeface="Verdana"/>
                <a:cs typeface="Verdana"/>
                <a:sym typeface="Verdana"/>
                <a:hlinkClick r:id="rId3"/>
              </a:rPr>
              <a:t>Upstream analysis</a:t>
            </a:r>
            <a:r>
              <a:rPr lang="en" sz="1400">
                <a:solidFill>
                  <a:srgbClr val="0471B5"/>
                </a:solidFill>
                <a:latin typeface="Verdana"/>
                <a:ea typeface="Verdana"/>
                <a:cs typeface="Verdana"/>
                <a:sym typeface="Verdana"/>
              </a:rPr>
              <a:t> combined with search of corresponding perspective drug compounds.</a:t>
            </a:r>
            <a:endParaRPr sz="1100"/>
          </a:p>
        </p:txBody>
      </p:sp>
      <p:sp>
        <p:nvSpPr>
          <p:cNvPr id="590" name="Google Shape;590;p38"/>
          <p:cNvSpPr/>
          <p:nvPr/>
        </p:nvSpPr>
        <p:spPr>
          <a:xfrm>
            <a:off x="6655602" y="1239836"/>
            <a:ext cx="2414138" cy="3947234"/>
          </a:xfrm>
          <a:prstGeom prst="rect">
            <a:avLst/>
          </a:prstGeom>
          <a:noFill/>
          <a:ln>
            <a:noFill/>
          </a:ln>
        </p:spPr>
        <p:txBody>
          <a:bodyPr anchorCtr="0" anchor="t" bIns="34275" lIns="68575" spcFirstLastPara="1" rIns="68575" wrap="square" tIns="34275">
            <a:noAutofit/>
          </a:bodyPr>
          <a:lstStyle/>
          <a:p>
            <a:pPr indent="-222250" lvl="0" marL="2159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A clear result, issued in the form of a finished publication</a:t>
            </a:r>
            <a:endParaRPr sz="1100"/>
          </a:p>
          <a:p>
            <a:pPr indent="-190500" lvl="0" marL="215900" marR="0" rtl="0" algn="l">
              <a:spcBef>
                <a:spcPts val="0"/>
              </a:spcBef>
              <a:spcAft>
                <a:spcPts val="0"/>
              </a:spcAft>
              <a:buClr>
                <a:schemeClr val="dk1"/>
              </a:buClr>
              <a:buSzPts val="400"/>
              <a:buFont typeface="Noto Sans Symbols"/>
              <a:buNone/>
            </a:pPr>
            <a:r>
              <a:t/>
            </a:r>
            <a:endParaRPr sz="400">
              <a:solidFill>
                <a:srgbClr val="0471B5"/>
              </a:solidFill>
              <a:latin typeface="Verdana"/>
              <a:ea typeface="Verdana"/>
              <a:cs typeface="Verdana"/>
              <a:sym typeface="Verdana"/>
            </a:endParaRPr>
          </a:p>
          <a:p>
            <a:pPr indent="-222250" lvl="0" marL="2159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Suitable for direct use by physicians and biologists</a:t>
            </a:r>
            <a:endParaRPr sz="1100"/>
          </a:p>
          <a:p>
            <a:pPr indent="0" lvl="0" marL="0" marR="0" rtl="0" algn="l">
              <a:spcBef>
                <a:spcPts val="0"/>
              </a:spcBef>
              <a:spcAft>
                <a:spcPts val="0"/>
              </a:spcAft>
              <a:buNone/>
            </a:pPr>
            <a:r>
              <a:t/>
            </a:r>
            <a:endParaRPr sz="400">
              <a:solidFill>
                <a:srgbClr val="0471B5"/>
              </a:solidFill>
              <a:latin typeface="Verdana"/>
              <a:ea typeface="Verdana"/>
              <a:cs typeface="Verdana"/>
              <a:sym typeface="Verdana"/>
            </a:endParaRPr>
          </a:p>
          <a:p>
            <a:pPr indent="-171450" lvl="0" marL="1651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Processes all types of omics data</a:t>
            </a:r>
            <a:endParaRPr sz="1300">
              <a:solidFill>
                <a:srgbClr val="0471B5"/>
              </a:solidFill>
              <a:latin typeface="Verdana"/>
              <a:ea typeface="Verdana"/>
              <a:cs typeface="Verdana"/>
              <a:sym typeface="Verdana"/>
            </a:endParaRPr>
          </a:p>
          <a:p>
            <a:pPr indent="-139700" lvl="0" marL="165100" marR="0" rtl="0" algn="l">
              <a:spcBef>
                <a:spcPts val="0"/>
              </a:spcBef>
              <a:spcAft>
                <a:spcPts val="0"/>
              </a:spcAft>
              <a:buClr>
                <a:schemeClr val="dk1"/>
              </a:buClr>
              <a:buSzPts val="400"/>
              <a:buFont typeface="Noto Sans Symbols"/>
              <a:buNone/>
            </a:pPr>
            <a:r>
              <a:t/>
            </a:r>
            <a:endParaRPr sz="400">
              <a:solidFill>
                <a:srgbClr val="0471B5"/>
              </a:solidFill>
              <a:latin typeface="Verdana"/>
              <a:ea typeface="Verdana"/>
              <a:cs typeface="Verdana"/>
              <a:sym typeface="Verdana"/>
            </a:endParaRPr>
          </a:p>
          <a:p>
            <a:pPr indent="-171450" lvl="0" marL="1651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Does not require special skills</a:t>
            </a:r>
            <a:endParaRPr sz="1100"/>
          </a:p>
          <a:p>
            <a:pPr indent="-139700" lvl="0" marL="165100" marR="0" rtl="0" algn="l">
              <a:spcBef>
                <a:spcPts val="0"/>
              </a:spcBef>
              <a:spcAft>
                <a:spcPts val="0"/>
              </a:spcAft>
              <a:buClr>
                <a:schemeClr val="dk1"/>
              </a:buClr>
              <a:buSzPts val="400"/>
              <a:buFont typeface="Noto Sans Symbols"/>
              <a:buNone/>
            </a:pPr>
            <a:r>
              <a:t/>
            </a:r>
            <a:endParaRPr sz="400">
              <a:solidFill>
                <a:srgbClr val="0471B5"/>
              </a:solidFill>
              <a:latin typeface="Verdana"/>
              <a:ea typeface="Verdana"/>
              <a:cs typeface="Verdana"/>
              <a:sym typeface="Verdana"/>
            </a:endParaRPr>
          </a:p>
          <a:p>
            <a:pPr indent="-171450" lvl="0" marL="1651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Generates a ready report on the predicted therapeutic targets and drug compounds which inhibit them</a:t>
            </a:r>
            <a:endParaRPr sz="1100"/>
          </a:p>
          <a:p>
            <a:pPr indent="-139700" lvl="0" marL="165100" marR="0" rtl="0" algn="l">
              <a:spcBef>
                <a:spcPts val="0"/>
              </a:spcBef>
              <a:spcAft>
                <a:spcPts val="0"/>
              </a:spcAft>
              <a:buClr>
                <a:schemeClr val="dk1"/>
              </a:buClr>
              <a:buSzPts val="400"/>
              <a:buFont typeface="Noto Sans Symbols"/>
              <a:buNone/>
            </a:pPr>
            <a:r>
              <a:t/>
            </a:r>
            <a:endParaRPr sz="400">
              <a:solidFill>
                <a:srgbClr val="0471B5"/>
              </a:solidFill>
              <a:latin typeface="Verdana"/>
              <a:ea typeface="Verdana"/>
              <a:cs typeface="Verdana"/>
              <a:sym typeface="Verdana"/>
            </a:endParaRPr>
          </a:p>
          <a:p>
            <a:pPr indent="-171450" lvl="0" marL="1651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Easy data upload and annotation</a:t>
            </a:r>
            <a:endParaRPr sz="1300">
              <a:solidFill>
                <a:srgbClr val="0471B5"/>
              </a:solidFill>
              <a:latin typeface="Verdana"/>
              <a:ea typeface="Verdana"/>
              <a:cs typeface="Verdana"/>
              <a:sym typeface="Verdana"/>
            </a:endParaRPr>
          </a:p>
          <a:p>
            <a:pPr indent="-139700" lvl="0" marL="165100" marR="0" rtl="0" algn="l">
              <a:spcBef>
                <a:spcPts val="0"/>
              </a:spcBef>
              <a:spcAft>
                <a:spcPts val="0"/>
              </a:spcAft>
              <a:buClr>
                <a:schemeClr val="dk1"/>
              </a:buClr>
              <a:buSzPts val="400"/>
              <a:buFont typeface="Noto Sans Symbols"/>
              <a:buNone/>
            </a:pPr>
            <a:r>
              <a:t/>
            </a:r>
            <a:endParaRPr sz="400">
              <a:solidFill>
                <a:srgbClr val="0471B5"/>
              </a:solidFill>
              <a:latin typeface="Verdana"/>
              <a:ea typeface="Verdana"/>
              <a:cs typeface="Verdana"/>
              <a:sym typeface="Verdana"/>
            </a:endParaRPr>
          </a:p>
          <a:p>
            <a:pPr indent="-171450" lvl="0" marL="165100" marR="0" rtl="0" algn="l">
              <a:spcBef>
                <a:spcPts val="0"/>
              </a:spcBef>
              <a:spcAft>
                <a:spcPts val="0"/>
              </a:spcAft>
              <a:buClr>
                <a:srgbClr val="0471B5"/>
              </a:buClr>
              <a:buSzPts val="1300"/>
              <a:buFont typeface="Noto Sans Symbols"/>
              <a:buChar char="✔"/>
            </a:pPr>
            <a:r>
              <a:rPr lang="en" sz="1300">
                <a:solidFill>
                  <a:srgbClr val="0471B5"/>
                </a:solidFill>
                <a:latin typeface="Verdana"/>
                <a:ea typeface="Verdana"/>
                <a:cs typeface="Verdana"/>
                <a:sym typeface="Verdana"/>
              </a:rPr>
              <a:t>One-click run</a:t>
            </a:r>
            <a:endParaRPr sz="1300">
              <a:solidFill>
                <a:srgbClr val="0471B5"/>
              </a:solidFill>
              <a:latin typeface="Verdana"/>
              <a:ea typeface="Verdana"/>
              <a:cs typeface="Verdana"/>
              <a:sym typeface="Verdana"/>
            </a:endParaRPr>
          </a:p>
          <a:p>
            <a:pPr indent="-88900" lvl="0" marL="165100" marR="0" rtl="0" algn="l">
              <a:spcBef>
                <a:spcPts val="0"/>
              </a:spcBef>
              <a:spcAft>
                <a:spcPts val="0"/>
              </a:spcAft>
              <a:buClr>
                <a:schemeClr val="dk1"/>
              </a:buClr>
              <a:buSzPts val="1300"/>
              <a:buFont typeface="Noto Sans Symbols"/>
              <a:buNone/>
            </a:pPr>
            <a:r>
              <a:t/>
            </a:r>
            <a:endParaRPr sz="1300">
              <a:solidFill>
                <a:srgbClr val="0471B5"/>
              </a:solidFill>
              <a:latin typeface="Verdana"/>
              <a:ea typeface="Verdana"/>
              <a:cs typeface="Verdana"/>
              <a:sym typeface="Verdana"/>
            </a:endParaRPr>
          </a:p>
        </p:txBody>
      </p:sp>
      <p:pic>
        <p:nvPicPr>
          <p:cNvPr id="591" name="Google Shape;591;p38"/>
          <p:cNvPicPr preferRelativeResize="0"/>
          <p:nvPr/>
        </p:nvPicPr>
        <p:blipFill rotWithShape="1">
          <a:blip r:embed="rId4">
            <a:alphaModFix/>
          </a:blip>
          <a:srcRect b="0" l="0" r="0" t="0"/>
          <a:stretch/>
        </p:blipFill>
        <p:spPr>
          <a:xfrm>
            <a:off x="5273684" y="1793697"/>
            <a:ext cx="1164608" cy="1130754"/>
          </a:xfrm>
          <a:prstGeom prst="rect">
            <a:avLst/>
          </a:prstGeom>
          <a:noFill/>
          <a:ln cap="flat" cmpd="sng" w="9525">
            <a:solidFill>
              <a:srgbClr val="0471B5"/>
            </a:solidFill>
            <a:prstDash val="solid"/>
            <a:round/>
            <a:headEnd len="sm" w="sm" type="none"/>
            <a:tailEnd len="sm" w="sm" type="none"/>
          </a:ln>
        </p:spPr>
      </p:pic>
      <p:pic>
        <p:nvPicPr>
          <p:cNvPr id="592" name="Google Shape;592;p38"/>
          <p:cNvPicPr preferRelativeResize="0"/>
          <p:nvPr/>
        </p:nvPicPr>
        <p:blipFill rotWithShape="1">
          <a:blip r:embed="rId5">
            <a:alphaModFix/>
          </a:blip>
          <a:srcRect b="0" l="0" r="0" t="0"/>
          <a:stretch/>
        </p:blipFill>
        <p:spPr>
          <a:xfrm>
            <a:off x="5184624" y="3950326"/>
            <a:ext cx="1341896" cy="1009945"/>
          </a:xfrm>
          <a:prstGeom prst="rect">
            <a:avLst/>
          </a:prstGeom>
          <a:noFill/>
          <a:ln cap="flat" cmpd="sng" w="9525">
            <a:solidFill>
              <a:srgbClr val="0471B5"/>
            </a:solidFill>
            <a:prstDash val="solid"/>
            <a:round/>
            <a:headEnd len="sm" w="sm" type="none"/>
            <a:tailEnd len="sm" w="sm" type="none"/>
          </a:ln>
        </p:spPr>
      </p:pic>
      <p:pic>
        <p:nvPicPr>
          <p:cNvPr id="593" name="Google Shape;593;p38"/>
          <p:cNvPicPr preferRelativeResize="0"/>
          <p:nvPr/>
        </p:nvPicPr>
        <p:blipFill rotWithShape="1">
          <a:blip r:embed="rId6">
            <a:alphaModFix/>
          </a:blip>
          <a:srcRect b="0" l="0" r="0" t="0"/>
          <a:stretch/>
        </p:blipFill>
        <p:spPr>
          <a:xfrm>
            <a:off x="2647091" y="1824198"/>
            <a:ext cx="2294384" cy="1039362"/>
          </a:xfrm>
          <a:prstGeom prst="rect">
            <a:avLst/>
          </a:prstGeom>
          <a:noFill/>
          <a:ln cap="flat" cmpd="sng" w="9525">
            <a:solidFill>
              <a:srgbClr val="0471B5"/>
            </a:solidFill>
            <a:prstDash val="solid"/>
            <a:round/>
            <a:headEnd len="sm" w="sm" type="none"/>
            <a:tailEnd len="sm" w="sm" type="none"/>
          </a:ln>
        </p:spPr>
      </p:pic>
      <p:pic>
        <p:nvPicPr>
          <p:cNvPr id="594" name="Google Shape;594;p38"/>
          <p:cNvPicPr preferRelativeResize="0"/>
          <p:nvPr/>
        </p:nvPicPr>
        <p:blipFill rotWithShape="1">
          <a:blip r:embed="rId7">
            <a:alphaModFix/>
          </a:blip>
          <a:srcRect b="0" l="0" r="0" t="0"/>
          <a:stretch/>
        </p:blipFill>
        <p:spPr>
          <a:xfrm>
            <a:off x="5184624" y="3035029"/>
            <a:ext cx="518149" cy="784448"/>
          </a:xfrm>
          <a:prstGeom prst="rect">
            <a:avLst/>
          </a:prstGeom>
          <a:noFill/>
          <a:ln cap="flat" cmpd="sng" w="9525">
            <a:solidFill>
              <a:srgbClr val="0471B5"/>
            </a:solidFill>
            <a:prstDash val="solid"/>
            <a:miter lim="800000"/>
            <a:headEnd len="sm" w="sm" type="none"/>
            <a:tailEnd len="sm" w="sm" type="none"/>
          </a:ln>
        </p:spPr>
      </p:pic>
      <p:pic>
        <p:nvPicPr>
          <p:cNvPr id="595" name="Google Shape;595;p38"/>
          <p:cNvPicPr preferRelativeResize="0"/>
          <p:nvPr/>
        </p:nvPicPr>
        <p:blipFill rotWithShape="1">
          <a:blip r:embed="rId8">
            <a:alphaModFix/>
          </a:blip>
          <a:srcRect b="0" l="0" r="0" t="0"/>
          <a:stretch/>
        </p:blipFill>
        <p:spPr>
          <a:xfrm>
            <a:off x="5809952" y="3035029"/>
            <a:ext cx="727482" cy="784448"/>
          </a:xfrm>
          <a:prstGeom prst="rect">
            <a:avLst/>
          </a:prstGeom>
          <a:noFill/>
          <a:ln cap="flat" cmpd="sng" w="9525">
            <a:solidFill>
              <a:srgbClr val="0471B5"/>
            </a:solidFill>
            <a:prstDash val="solid"/>
            <a:miter lim="800000"/>
            <a:headEnd len="sm" w="sm" type="none"/>
            <a:tailEnd len="sm" w="sm" type="none"/>
          </a:ln>
        </p:spPr>
      </p:pic>
      <p:pic>
        <p:nvPicPr>
          <p:cNvPr id="596" name="Google Shape;596;p38"/>
          <p:cNvPicPr preferRelativeResize="0"/>
          <p:nvPr/>
        </p:nvPicPr>
        <p:blipFill rotWithShape="1">
          <a:blip r:embed="rId9">
            <a:alphaModFix/>
          </a:blip>
          <a:srcRect b="0" l="0" r="0" t="0"/>
          <a:stretch/>
        </p:blipFill>
        <p:spPr>
          <a:xfrm>
            <a:off x="250090" y="1824198"/>
            <a:ext cx="2153438" cy="3136074"/>
          </a:xfrm>
          <a:prstGeom prst="rect">
            <a:avLst/>
          </a:prstGeom>
          <a:noFill/>
          <a:ln cap="flat" cmpd="sng" w="9525">
            <a:solidFill>
              <a:srgbClr val="0471B5"/>
            </a:solidFill>
            <a:prstDash val="solid"/>
            <a:round/>
            <a:headEnd len="sm" w="sm" type="none"/>
            <a:tailEnd len="sm" w="sm" type="none"/>
          </a:ln>
        </p:spPr>
      </p:pic>
      <p:pic>
        <p:nvPicPr>
          <p:cNvPr id="597" name="Google Shape;597;p38"/>
          <p:cNvPicPr preferRelativeResize="0"/>
          <p:nvPr/>
        </p:nvPicPr>
        <p:blipFill rotWithShape="1">
          <a:blip r:embed="rId10">
            <a:alphaModFix/>
          </a:blip>
          <a:srcRect b="0" l="0" r="0" t="0"/>
          <a:stretch/>
        </p:blipFill>
        <p:spPr>
          <a:xfrm>
            <a:off x="2647092" y="3035029"/>
            <a:ext cx="2293968" cy="1925242"/>
          </a:xfrm>
          <a:prstGeom prst="rect">
            <a:avLst/>
          </a:prstGeom>
          <a:noFill/>
          <a:ln cap="flat" cmpd="sng" w="9525">
            <a:solidFill>
              <a:srgbClr val="0471B5"/>
            </a:solidFill>
            <a:prstDash val="solid"/>
            <a:round/>
            <a:headEnd len="sm" w="sm" type="none"/>
            <a:tailEnd len="sm" w="sm" type="none"/>
          </a:ln>
        </p:spPr>
      </p:pic>
      <p:pic>
        <p:nvPicPr>
          <p:cNvPr descr="Изображение выглядит как коллекция картинок&#10;&#10;Описание создано с высокой степенью достоверности" id="598" name="Google Shape;598;p38"/>
          <p:cNvPicPr preferRelativeResize="0"/>
          <p:nvPr/>
        </p:nvPicPr>
        <p:blipFill rotWithShape="1">
          <a:blip r:embed="rId11">
            <a:alphaModFix/>
          </a:blip>
          <a:srcRect b="0" l="0" r="0" t="0"/>
          <a:stretch/>
        </p:blipFill>
        <p:spPr>
          <a:xfrm>
            <a:off x="254439" y="230575"/>
            <a:ext cx="1244735" cy="484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39"/>
          <p:cNvSpPr txBox="1"/>
          <p:nvPr/>
        </p:nvSpPr>
        <p:spPr>
          <a:xfrm>
            <a:off x="586508" y="164924"/>
            <a:ext cx="4938861" cy="487500"/>
          </a:xfrm>
          <a:prstGeom prst="rect">
            <a:avLst/>
          </a:prstGeom>
          <a:noFill/>
          <a:ln>
            <a:noFill/>
          </a:ln>
        </p:spPr>
        <p:txBody>
          <a:bodyPr anchorCtr="0" anchor="t" bIns="52775" lIns="105575" spcFirstLastPara="1" rIns="105575" wrap="square" tIns="52775">
            <a:noAutofit/>
          </a:bodyPr>
          <a:lstStyle/>
          <a:p>
            <a:pPr indent="0" lvl="0" marL="0" marR="0" rtl="0" algn="l">
              <a:spcBef>
                <a:spcPts val="0"/>
              </a:spcBef>
              <a:spcAft>
                <a:spcPts val="0"/>
              </a:spcAft>
              <a:buNone/>
            </a:pPr>
            <a:r>
              <a:rPr b="1" lang="en" sz="2500">
                <a:solidFill>
                  <a:srgbClr val="0471B5"/>
                </a:solidFill>
                <a:latin typeface="Verdana"/>
                <a:ea typeface="Verdana"/>
                <a:cs typeface="Verdana"/>
                <a:sym typeface="Verdana"/>
              </a:rPr>
              <a:t>Key benefits</a:t>
            </a:r>
            <a:endParaRPr sz="1100"/>
          </a:p>
        </p:txBody>
      </p:sp>
      <p:pic>
        <p:nvPicPr>
          <p:cNvPr id="604" name="Google Shape;604;p39"/>
          <p:cNvPicPr preferRelativeResize="0"/>
          <p:nvPr/>
        </p:nvPicPr>
        <p:blipFill rotWithShape="1">
          <a:blip r:embed="rId3">
            <a:alphaModFix/>
          </a:blip>
          <a:srcRect b="0" l="0" r="0" t="0"/>
          <a:stretch/>
        </p:blipFill>
        <p:spPr>
          <a:xfrm>
            <a:off x="2261995" y="3541109"/>
            <a:ext cx="3316159" cy="1427877"/>
          </a:xfrm>
          <a:prstGeom prst="rect">
            <a:avLst/>
          </a:prstGeom>
          <a:noFill/>
          <a:ln cap="flat" cmpd="sng" w="9525">
            <a:solidFill>
              <a:srgbClr val="0471B5"/>
            </a:solidFill>
            <a:prstDash val="solid"/>
            <a:round/>
            <a:headEnd len="sm" w="sm" type="none"/>
            <a:tailEnd len="sm" w="sm" type="none"/>
          </a:ln>
        </p:spPr>
      </p:pic>
      <p:pic>
        <p:nvPicPr>
          <p:cNvPr id="605" name="Google Shape;605;p39"/>
          <p:cNvPicPr preferRelativeResize="0"/>
          <p:nvPr/>
        </p:nvPicPr>
        <p:blipFill rotWithShape="1">
          <a:blip r:embed="rId4">
            <a:alphaModFix/>
          </a:blip>
          <a:srcRect b="0" l="0" r="0" t="0"/>
          <a:stretch/>
        </p:blipFill>
        <p:spPr>
          <a:xfrm>
            <a:off x="5831777" y="3541109"/>
            <a:ext cx="2882052" cy="1427877"/>
          </a:xfrm>
          <a:prstGeom prst="rect">
            <a:avLst/>
          </a:prstGeom>
          <a:noFill/>
          <a:ln cap="flat" cmpd="sng" w="9525">
            <a:solidFill>
              <a:srgbClr val="0471B5"/>
            </a:solidFill>
            <a:prstDash val="solid"/>
            <a:round/>
            <a:headEnd len="sm" w="sm" type="none"/>
            <a:tailEnd len="sm" w="sm" type="none"/>
          </a:ln>
        </p:spPr>
      </p:pic>
      <p:pic>
        <p:nvPicPr>
          <p:cNvPr id="606" name="Google Shape;606;p39"/>
          <p:cNvPicPr preferRelativeResize="0"/>
          <p:nvPr/>
        </p:nvPicPr>
        <p:blipFill rotWithShape="1">
          <a:blip r:embed="rId5">
            <a:alphaModFix/>
          </a:blip>
          <a:srcRect b="0" l="0" r="0" t="0"/>
          <a:stretch/>
        </p:blipFill>
        <p:spPr>
          <a:xfrm>
            <a:off x="8076390" y="4107768"/>
            <a:ext cx="553824" cy="766833"/>
          </a:xfrm>
          <a:prstGeom prst="rect">
            <a:avLst/>
          </a:prstGeom>
          <a:noFill/>
          <a:ln cap="flat" cmpd="sng" w="9525">
            <a:solidFill>
              <a:srgbClr val="0471B5"/>
            </a:solidFill>
            <a:prstDash val="solid"/>
            <a:round/>
            <a:headEnd len="sm" w="sm" type="none"/>
            <a:tailEnd len="sm" w="sm" type="none"/>
          </a:ln>
        </p:spPr>
      </p:pic>
      <p:sp>
        <p:nvSpPr>
          <p:cNvPr id="607" name="Google Shape;607;p39"/>
          <p:cNvSpPr/>
          <p:nvPr/>
        </p:nvSpPr>
        <p:spPr>
          <a:xfrm>
            <a:off x="361217" y="837353"/>
            <a:ext cx="5228438" cy="2556469"/>
          </a:xfrm>
          <a:prstGeom prst="rect">
            <a:avLst/>
          </a:prstGeom>
          <a:noFill/>
          <a:ln>
            <a:noFill/>
          </a:ln>
        </p:spPr>
        <p:txBody>
          <a:bodyPr anchorCtr="0" anchor="t" bIns="34275" lIns="68575" spcFirstLastPara="1" rIns="68575" wrap="square" tIns="34275">
            <a:noAutofit/>
          </a:bodyPr>
          <a:lstStyle/>
          <a:p>
            <a:pPr indent="-215900" lvl="0" marL="215900" marR="0" rtl="0" algn="just">
              <a:spcBef>
                <a:spcPts val="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Identifies activated targets in the examined patient data and selects the best fit therapy for every studied case</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Issues a clear result in the form of a scientific paper</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Suites for use by medical doctors and biologists</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Does not require special skills </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Processes all types of omics data</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Easy data upload and annotation</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One-click run</a:t>
            </a:r>
            <a:endParaRPr sz="1100"/>
          </a:p>
          <a:p>
            <a:pPr indent="-215900" lvl="0" marL="215900" marR="0" rtl="0" algn="just">
              <a:spcBef>
                <a:spcPts val="200"/>
              </a:spcBef>
              <a:spcAft>
                <a:spcPts val="0"/>
              </a:spcAft>
              <a:buClr>
                <a:schemeClr val="dk1"/>
              </a:buClr>
              <a:buSzPts val="1400"/>
              <a:buFont typeface="Noto Sans Symbols"/>
              <a:buChar char="✔"/>
            </a:pPr>
            <a:r>
              <a:rPr lang="en" sz="1400">
                <a:solidFill>
                  <a:schemeClr val="dk1"/>
                </a:solidFill>
                <a:latin typeface="Verdana"/>
                <a:ea typeface="Verdana"/>
                <a:cs typeface="Verdana"/>
                <a:sym typeface="Verdana"/>
              </a:rPr>
              <a:t>Generates a comprehensive report on identified drug targets and prospective therapies</a:t>
            </a:r>
            <a:endParaRPr sz="1100"/>
          </a:p>
        </p:txBody>
      </p:sp>
      <p:pic>
        <p:nvPicPr>
          <p:cNvPr descr="Изображение выглядит как текст, карта&#10;&#10;Автоматически созданное описание" id="608" name="Google Shape;608;p39"/>
          <p:cNvPicPr preferRelativeResize="0"/>
          <p:nvPr/>
        </p:nvPicPr>
        <p:blipFill rotWithShape="1">
          <a:blip r:embed="rId6">
            <a:alphaModFix/>
          </a:blip>
          <a:srcRect b="0" l="0" r="0" t="0"/>
          <a:stretch/>
        </p:blipFill>
        <p:spPr>
          <a:xfrm>
            <a:off x="5831775" y="822879"/>
            <a:ext cx="2882053" cy="2494416"/>
          </a:xfrm>
          <a:prstGeom prst="rect">
            <a:avLst/>
          </a:prstGeom>
          <a:noFill/>
          <a:ln cap="flat" cmpd="sng" w="9525">
            <a:solidFill>
              <a:srgbClr val="0471B5"/>
            </a:solidFill>
            <a:prstDash val="solid"/>
            <a:round/>
            <a:headEnd len="sm" w="sm" type="none"/>
            <a:tailEnd len="sm" w="sm" type="none"/>
          </a:ln>
        </p:spPr>
      </p:pic>
      <p:pic>
        <p:nvPicPr>
          <p:cNvPr id="609" name="Google Shape;609;p39"/>
          <p:cNvPicPr preferRelativeResize="0"/>
          <p:nvPr/>
        </p:nvPicPr>
        <p:blipFill rotWithShape="1">
          <a:blip r:embed="rId7">
            <a:alphaModFix/>
          </a:blip>
          <a:srcRect b="0" l="0" r="0" t="0"/>
          <a:stretch/>
        </p:blipFill>
        <p:spPr>
          <a:xfrm>
            <a:off x="409234" y="3541109"/>
            <a:ext cx="1599140" cy="1427877"/>
          </a:xfrm>
          <a:prstGeom prst="rect">
            <a:avLst/>
          </a:prstGeom>
          <a:noFill/>
          <a:ln cap="flat" cmpd="sng" w="9525">
            <a:solidFill>
              <a:srgbClr val="0471B5"/>
            </a:solidFill>
            <a:prstDash val="solid"/>
            <a:round/>
            <a:headEnd len="sm" w="sm" type="none"/>
            <a:tailEnd len="sm" w="sm" type="none"/>
          </a:ln>
        </p:spPr>
      </p:pic>
      <p:sp>
        <p:nvSpPr>
          <p:cNvPr id="610" name="Google Shape;610;p39"/>
          <p:cNvSpPr txBox="1"/>
          <p:nvPr/>
        </p:nvSpPr>
        <p:spPr>
          <a:xfrm>
            <a:off x="7600948" y="62472"/>
            <a:ext cx="1366687" cy="591375"/>
          </a:xfrm>
          <a:prstGeom prst="rect">
            <a:avLst/>
          </a:prstGeom>
          <a:noFill/>
          <a:ln>
            <a:noFill/>
          </a:ln>
        </p:spPr>
        <p:txBody>
          <a:bodyPr anchorCtr="0" anchor="t" bIns="52775" lIns="105575" spcFirstLastPara="1" rIns="105575" wrap="square" tIns="52775">
            <a:noAutofit/>
          </a:bodyPr>
          <a:lstStyle/>
          <a:p>
            <a:pPr indent="0" lvl="0" marL="0" marR="0" rtl="0" algn="l">
              <a:spcBef>
                <a:spcPts val="0"/>
              </a:spcBef>
              <a:spcAft>
                <a:spcPts val="0"/>
              </a:spcAft>
              <a:buNone/>
            </a:pPr>
            <a:r>
              <a:rPr b="1" lang="en" sz="1600">
                <a:solidFill>
                  <a:srgbClr val="0471B5"/>
                </a:solidFill>
                <a:latin typeface="Verdana"/>
                <a:ea typeface="Verdana"/>
                <a:cs typeface="Verdana"/>
                <a:sym typeface="Verdana"/>
              </a:rPr>
              <a:t>Genome Enhancer</a:t>
            </a:r>
            <a:endParaRPr sz="1100"/>
          </a:p>
        </p:txBody>
      </p:sp>
      <p:pic>
        <p:nvPicPr>
          <p:cNvPr id="611" name="Google Shape;611;p39"/>
          <p:cNvPicPr preferRelativeResize="0"/>
          <p:nvPr/>
        </p:nvPicPr>
        <p:blipFill rotWithShape="1">
          <a:blip r:embed="rId8">
            <a:alphaModFix/>
          </a:blip>
          <a:srcRect b="0" l="0" r="0" t="0"/>
          <a:stretch/>
        </p:blipFill>
        <p:spPr>
          <a:xfrm>
            <a:off x="6828536" y="174514"/>
            <a:ext cx="815655" cy="352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15" name="Shape 615"/>
        <p:cNvGrpSpPr/>
        <p:nvPr/>
      </p:nvGrpSpPr>
      <p:grpSpPr>
        <a:xfrm>
          <a:off x="0" y="0"/>
          <a:ext cx="0" cy="0"/>
          <a:chOff x="0" y="0"/>
          <a:chExt cx="0" cy="0"/>
        </a:xfrm>
      </p:grpSpPr>
      <p:sp>
        <p:nvSpPr>
          <p:cNvPr id="616" name="Google Shape;616;p40"/>
          <p:cNvSpPr txBox="1"/>
          <p:nvPr/>
        </p:nvSpPr>
        <p:spPr>
          <a:xfrm>
            <a:off x="586508" y="164924"/>
            <a:ext cx="4938861" cy="487500"/>
          </a:xfrm>
          <a:prstGeom prst="rect">
            <a:avLst/>
          </a:prstGeom>
          <a:noFill/>
          <a:ln>
            <a:noFill/>
          </a:ln>
        </p:spPr>
        <p:txBody>
          <a:bodyPr anchorCtr="0" anchor="t" bIns="52775" lIns="105575" spcFirstLastPara="1" rIns="105575" wrap="square" tIns="52775">
            <a:noAutofit/>
          </a:bodyPr>
          <a:lstStyle/>
          <a:p>
            <a:pPr indent="0" lvl="0" marL="0" marR="0" rtl="0" algn="l">
              <a:spcBef>
                <a:spcPts val="0"/>
              </a:spcBef>
              <a:spcAft>
                <a:spcPts val="0"/>
              </a:spcAft>
              <a:buNone/>
            </a:pPr>
            <a:r>
              <a:rPr b="1" lang="en" sz="2500">
                <a:solidFill>
                  <a:srgbClr val="0471B5"/>
                </a:solidFill>
                <a:latin typeface="Verdana"/>
                <a:ea typeface="Verdana"/>
                <a:cs typeface="Verdana"/>
                <a:sym typeface="Verdana"/>
              </a:rPr>
              <a:t>The workflow</a:t>
            </a:r>
            <a:endParaRPr sz="1100"/>
          </a:p>
        </p:txBody>
      </p:sp>
      <p:sp>
        <p:nvSpPr>
          <p:cNvPr id="617" name="Google Shape;617;p40"/>
          <p:cNvSpPr/>
          <p:nvPr/>
        </p:nvSpPr>
        <p:spPr>
          <a:xfrm>
            <a:off x="493472" y="840982"/>
            <a:ext cx="4719687" cy="80791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Verdana"/>
                <a:ea typeface="Verdana"/>
                <a:cs typeface="Verdana"/>
                <a:sym typeface="Verdana"/>
              </a:rPr>
              <a:t>Genome Enhancer uses </a:t>
            </a:r>
            <a:r>
              <a:rPr i="1" lang="en" sz="1100">
                <a:solidFill>
                  <a:schemeClr val="dk1"/>
                </a:solidFill>
                <a:latin typeface="Verdana"/>
                <a:ea typeface="Verdana"/>
                <a:cs typeface="Verdana"/>
                <a:sym typeface="Verdana"/>
              </a:rPr>
              <a:t>Upstream Analysis</a:t>
            </a:r>
            <a:r>
              <a:rPr lang="en" sz="1100">
                <a:solidFill>
                  <a:schemeClr val="dk1"/>
                </a:solidFill>
                <a:latin typeface="Verdana"/>
                <a:ea typeface="Verdana"/>
                <a:cs typeface="Verdana"/>
                <a:sym typeface="Verdana"/>
              </a:rPr>
              <a:t>, an integrated promoter and pathway analysis, to identify potential   drug    targets   for   the studied pathology. </a:t>
            </a:r>
            <a:endParaRPr sz="1100"/>
          </a:p>
          <a:p>
            <a:pPr indent="0" lvl="0" marL="0" marR="0" rtl="0" algn="just">
              <a:spcBef>
                <a:spcPts val="200"/>
              </a:spcBef>
              <a:spcAft>
                <a:spcPts val="0"/>
              </a:spcAft>
              <a:buNone/>
            </a:pPr>
            <a:r>
              <a:t/>
            </a:r>
            <a:endParaRPr sz="500">
              <a:solidFill>
                <a:schemeClr val="dk1"/>
              </a:solidFill>
              <a:latin typeface="Verdana"/>
              <a:ea typeface="Verdana"/>
              <a:cs typeface="Verdana"/>
              <a:sym typeface="Verdana"/>
            </a:endParaRPr>
          </a:p>
          <a:p>
            <a:pPr indent="0" lvl="0" marL="0" marR="0" rtl="0" algn="just">
              <a:spcBef>
                <a:spcPts val="200"/>
              </a:spcBef>
              <a:spcAft>
                <a:spcPts val="0"/>
              </a:spcAft>
              <a:buNone/>
            </a:pPr>
            <a:r>
              <a:t/>
            </a:r>
            <a:endParaRPr sz="500">
              <a:solidFill>
                <a:schemeClr val="dk1"/>
              </a:solidFill>
              <a:latin typeface="Verdana"/>
              <a:ea typeface="Verdana"/>
              <a:cs typeface="Verdana"/>
              <a:sym typeface="Verdana"/>
            </a:endParaRPr>
          </a:p>
        </p:txBody>
      </p:sp>
      <p:grpSp>
        <p:nvGrpSpPr>
          <p:cNvPr id="618" name="Google Shape;618;p40"/>
          <p:cNvGrpSpPr/>
          <p:nvPr/>
        </p:nvGrpSpPr>
        <p:grpSpPr>
          <a:xfrm>
            <a:off x="5785929" y="4408392"/>
            <a:ext cx="2403852" cy="635762"/>
            <a:chOff x="1057732" y="8642497"/>
            <a:chExt cx="6646443" cy="1761333"/>
          </a:xfrm>
        </p:grpSpPr>
        <p:pic>
          <p:nvPicPr>
            <p:cNvPr id="619" name="Google Shape;619;p40"/>
            <p:cNvPicPr preferRelativeResize="0"/>
            <p:nvPr/>
          </p:nvPicPr>
          <p:blipFill rotWithShape="1">
            <a:blip r:embed="rId3">
              <a:alphaModFix/>
            </a:blip>
            <a:srcRect b="0" l="0" r="0" t="0"/>
            <a:stretch/>
          </p:blipFill>
          <p:spPr>
            <a:xfrm>
              <a:off x="1057732" y="8642497"/>
              <a:ext cx="3522666" cy="1761333"/>
            </a:xfrm>
            <a:prstGeom prst="rect">
              <a:avLst/>
            </a:prstGeom>
            <a:noFill/>
            <a:ln>
              <a:noFill/>
            </a:ln>
          </p:spPr>
        </p:pic>
        <p:pic>
          <p:nvPicPr>
            <p:cNvPr id="620" name="Google Shape;620;p40"/>
            <p:cNvPicPr preferRelativeResize="0"/>
            <p:nvPr/>
          </p:nvPicPr>
          <p:blipFill rotWithShape="1">
            <a:blip r:embed="rId3">
              <a:alphaModFix/>
            </a:blip>
            <a:srcRect b="0" l="0" r="0" t="0"/>
            <a:stretch/>
          </p:blipFill>
          <p:spPr>
            <a:xfrm>
              <a:off x="4181509" y="8642497"/>
              <a:ext cx="3522666" cy="1761333"/>
            </a:xfrm>
            <a:prstGeom prst="rect">
              <a:avLst/>
            </a:prstGeom>
            <a:noFill/>
            <a:ln>
              <a:noFill/>
            </a:ln>
          </p:spPr>
        </p:pic>
      </p:grpSp>
      <p:grpSp>
        <p:nvGrpSpPr>
          <p:cNvPr id="621" name="Google Shape;621;p40"/>
          <p:cNvGrpSpPr/>
          <p:nvPr/>
        </p:nvGrpSpPr>
        <p:grpSpPr>
          <a:xfrm>
            <a:off x="5680616" y="2351507"/>
            <a:ext cx="3243971" cy="2456991"/>
            <a:chOff x="1070521" y="4675615"/>
            <a:chExt cx="8071248" cy="5779816"/>
          </a:xfrm>
        </p:grpSpPr>
        <p:grpSp>
          <p:nvGrpSpPr>
            <p:cNvPr id="622" name="Google Shape;622;p40"/>
            <p:cNvGrpSpPr/>
            <p:nvPr/>
          </p:nvGrpSpPr>
          <p:grpSpPr>
            <a:xfrm>
              <a:off x="2021803" y="4675615"/>
              <a:ext cx="4653546" cy="3978766"/>
              <a:chOff x="2246119" y="4691730"/>
              <a:chExt cx="4653546" cy="3978766"/>
            </a:xfrm>
          </p:grpSpPr>
          <p:sp>
            <p:nvSpPr>
              <p:cNvPr id="623" name="Google Shape;623;p40"/>
              <p:cNvSpPr/>
              <p:nvPr/>
            </p:nvSpPr>
            <p:spPr>
              <a:xfrm>
                <a:off x="3082053" y="6344674"/>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4" name="Google Shape;624;p40"/>
              <p:cNvSpPr/>
              <p:nvPr/>
            </p:nvSpPr>
            <p:spPr>
              <a:xfrm>
                <a:off x="5558563" y="6344674"/>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5" name="Google Shape;625;p40"/>
              <p:cNvSpPr/>
              <p:nvPr/>
            </p:nvSpPr>
            <p:spPr>
              <a:xfrm>
                <a:off x="4320308" y="6344674"/>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6" name="Google Shape;626;p40"/>
              <p:cNvSpPr/>
              <p:nvPr/>
            </p:nvSpPr>
            <p:spPr>
              <a:xfrm>
                <a:off x="2592710" y="7293870"/>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7" name="Google Shape;627;p40"/>
              <p:cNvSpPr/>
              <p:nvPr/>
            </p:nvSpPr>
            <p:spPr>
              <a:xfrm>
                <a:off x="3475608" y="7293870"/>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8" name="Google Shape;628;p40"/>
              <p:cNvSpPr/>
              <p:nvPr/>
            </p:nvSpPr>
            <p:spPr>
              <a:xfrm>
                <a:off x="4353628" y="7295059"/>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9" name="Google Shape;629;p40"/>
              <p:cNvSpPr/>
              <p:nvPr/>
            </p:nvSpPr>
            <p:spPr>
              <a:xfrm>
                <a:off x="5236526" y="7295059"/>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0" name="Google Shape;630;p40"/>
              <p:cNvSpPr/>
              <p:nvPr/>
            </p:nvSpPr>
            <p:spPr>
              <a:xfrm>
                <a:off x="6119056" y="7295059"/>
                <a:ext cx="346515" cy="355897"/>
              </a:xfrm>
              <a:prstGeom prst="ellipse">
                <a:avLst/>
              </a:prstGeom>
              <a:solidFill>
                <a:srgbClr val="00AD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1" name="Google Shape;631;p40"/>
              <p:cNvSpPr/>
              <p:nvPr/>
            </p:nvSpPr>
            <p:spPr>
              <a:xfrm>
                <a:off x="2246119" y="8314597"/>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2" name="Google Shape;632;p40"/>
              <p:cNvSpPr/>
              <p:nvPr/>
            </p:nvSpPr>
            <p:spPr>
              <a:xfrm>
                <a:off x="3111430" y="8314597"/>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3" name="Google Shape;633;p40"/>
              <p:cNvSpPr/>
              <p:nvPr/>
            </p:nvSpPr>
            <p:spPr>
              <a:xfrm>
                <a:off x="3976741" y="8314598"/>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4" name="Google Shape;634;p40"/>
              <p:cNvSpPr/>
              <p:nvPr/>
            </p:nvSpPr>
            <p:spPr>
              <a:xfrm>
                <a:off x="4832290" y="8314598"/>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5" name="Google Shape;635;p40"/>
              <p:cNvSpPr/>
              <p:nvPr/>
            </p:nvSpPr>
            <p:spPr>
              <a:xfrm>
                <a:off x="5692720" y="8314599"/>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6" name="Google Shape;636;p40"/>
              <p:cNvSpPr/>
              <p:nvPr/>
            </p:nvSpPr>
            <p:spPr>
              <a:xfrm>
                <a:off x="6553150" y="8299028"/>
                <a:ext cx="346515" cy="355897"/>
              </a:xfrm>
              <a:prstGeom prst="ellipse">
                <a:avLst/>
              </a:prstGeom>
              <a:solidFill>
                <a:srgbClr val="337AB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37" name="Google Shape;637;p40"/>
              <p:cNvGrpSpPr/>
              <p:nvPr/>
            </p:nvGrpSpPr>
            <p:grpSpPr>
              <a:xfrm>
                <a:off x="3555092" y="4691730"/>
                <a:ext cx="534062" cy="1054071"/>
                <a:chOff x="1430348" y="3102231"/>
                <a:chExt cx="521052" cy="1034218"/>
              </a:xfrm>
            </p:grpSpPr>
            <p:sp>
              <p:nvSpPr>
                <p:cNvPr id="638" name="Google Shape;638;p40"/>
                <p:cNvSpPr/>
                <p:nvPr/>
              </p:nvSpPr>
              <p:spPr>
                <a:xfrm rot="10800000">
                  <a:off x="1511678" y="3102231"/>
                  <a:ext cx="341062" cy="322611"/>
                </a:xfrm>
                <a:prstGeom prst="triangle">
                  <a:avLst>
                    <a:gd fmla="val 50000" name="adj"/>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39" name="Google Shape;639;p40"/>
                <p:cNvGrpSpPr/>
                <p:nvPr/>
              </p:nvGrpSpPr>
              <p:grpSpPr>
                <a:xfrm>
                  <a:off x="1430348" y="3388598"/>
                  <a:ext cx="521052" cy="747851"/>
                  <a:chOff x="1430348" y="3388598"/>
                  <a:chExt cx="521052" cy="747851"/>
                </a:xfrm>
              </p:grpSpPr>
              <p:sp>
                <p:nvSpPr>
                  <p:cNvPr id="640" name="Google Shape;640;p40"/>
                  <p:cNvSpPr/>
                  <p:nvPr/>
                </p:nvSpPr>
                <p:spPr>
                  <a:xfrm>
                    <a:off x="1430348"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sp>
                <p:nvSpPr>
                  <p:cNvPr id="641" name="Google Shape;641;p40"/>
                  <p:cNvSpPr/>
                  <p:nvPr/>
                </p:nvSpPr>
                <p:spPr>
                  <a:xfrm>
                    <a:off x="1676893"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grpSp>
          </p:grpSp>
          <p:grpSp>
            <p:nvGrpSpPr>
              <p:cNvPr id="642" name="Google Shape;642;p40"/>
              <p:cNvGrpSpPr/>
              <p:nvPr/>
            </p:nvGrpSpPr>
            <p:grpSpPr>
              <a:xfrm>
                <a:off x="4864920" y="4691730"/>
                <a:ext cx="534062" cy="1054071"/>
                <a:chOff x="1430348" y="3102231"/>
                <a:chExt cx="521052" cy="1034218"/>
              </a:xfrm>
            </p:grpSpPr>
            <p:sp>
              <p:nvSpPr>
                <p:cNvPr id="643" name="Google Shape;643;p40"/>
                <p:cNvSpPr/>
                <p:nvPr/>
              </p:nvSpPr>
              <p:spPr>
                <a:xfrm rot="10800000">
                  <a:off x="1511678" y="3102231"/>
                  <a:ext cx="341062" cy="322611"/>
                </a:xfrm>
                <a:prstGeom prst="triangle">
                  <a:avLst>
                    <a:gd fmla="val 50000" name="adj"/>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44" name="Google Shape;644;p40"/>
                <p:cNvGrpSpPr/>
                <p:nvPr/>
              </p:nvGrpSpPr>
              <p:grpSpPr>
                <a:xfrm>
                  <a:off x="1430348" y="3388598"/>
                  <a:ext cx="521052" cy="747851"/>
                  <a:chOff x="1430348" y="3388598"/>
                  <a:chExt cx="521052" cy="747851"/>
                </a:xfrm>
              </p:grpSpPr>
              <p:sp>
                <p:nvSpPr>
                  <p:cNvPr id="645" name="Google Shape;645;p40"/>
                  <p:cNvSpPr/>
                  <p:nvPr/>
                </p:nvSpPr>
                <p:spPr>
                  <a:xfrm>
                    <a:off x="1430348"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sp>
                <p:nvSpPr>
                  <p:cNvPr id="646" name="Google Shape;646;p40"/>
                  <p:cNvSpPr/>
                  <p:nvPr/>
                </p:nvSpPr>
                <p:spPr>
                  <a:xfrm>
                    <a:off x="1676893" y="3388598"/>
                    <a:ext cx="274507" cy="747851"/>
                  </a:xfrm>
                  <a:prstGeom prst="ellipse">
                    <a:avLst/>
                  </a:prstGeom>
                  <a:solidFill>
                    <a:srgbClr val="FF05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aseline="-25000" sz="1400">
                      <a:solidFill>
                        <a:schemeClr val="lt1"/>
                      </a:solidFill>
                      <a:latin typeface="Calibri"/>
                      <a:ea typeface="Calibri"/>
                      <a:cs typeface="Calibri"/>
                      <a:sym typeface="Calibri"/>
                    </a:endParaRPr>
                  </a:p>
                </p:txBody>
              </p:sp>
            </p:grpSp>
          </p:grpSp>
          <p:cxnSp>
            <p:nvCxnSpPr>
              <p:cNvPr id="647" name="Google Shape;647;p40"/>
              <p:cNvCxnSpPr/>
              <p:nvPr/>
            </p:nvCxnSpPr>
            <p:spPr>
              <a:xfrm>
                <a:off x="5146281" y="5745801"/>
                <a:ext cx="546439" cy="508553"/>
              </a:xfrm>
              <a:prstGeom prst="straightConnector1">
                <a:avLst/>
              </a:prstGeom>
              <a:noFill/>
              <a:ln cap="flat" cmpd="sng" w="22225">
                <a:solidFill>
                  <a:srgbClr val="337AB7"/>
                </a:solidFill>
                <a:prstDash val="solid"/>
                <a:miter lim="800000"/>
                <a:headEnd len="sm" w="sm" type="none"/>
                <a:tailEnd len="med" w="med" type="stealth"/>
              </a:ln>
            </p:spPr>
          </p:cxnSp>
          <p:cxnSp>
            <p:nvCxnSpPr>
              <p:cNvPr id="648" name="Google Shape;648;p40"/>
              <p:cNvCxnSpPr/>
              <p:nvPr/>
            </p:nvCxnSpPr>
            <p:spPr>
              <a:xfrm>
                <a:off x="3836453" y="5765721"/>
                <a:ext cx="1722110" cy="578953"/>
              </a:xfrm>
              <a:prstGeom prst="straightConnector1">
                <a:avLst/>
              </a:prstGeom>
              <a:noFill/>
              <a:ln cap="flat" cmpd="sng" w="22225">
                <a:solidFill>
                  <a:srgbClr val="337AB7"/>
                </a:solidFill>
                <a:prstDash val="solid"/>
                <a:miter lim="800000"/>
                <a:headEnd len="sm" w="sm" type="none"/>
                <a:tailEnd len="med" w="med" type="stealth"/>
              </a:ln>
            </p:spPr>
          </p:cxnSp>
          <p:cxnSp>
            <p:nvCxnSpPr>
              <p:cNvPr id="649" name="Google Shape;649;p40"/>
              <p:cNvCxnSpPr/>
              <p:nvPr/>
            </p:nvCxnSpPr>
            <p:spPr>
              <a:xfrm>
                <a:off x="3836453" y="5764271"/>
                <a:ext cx="517175" cy="510458"/>
              </a:xfrm>
              <a:prstGeom prst="straightConnector1">
                <a:avLst/>
              </a:prstGeom>
              <a:noFill/>
              <a:ln cap="flat" cmpd="sng" w="22225">
                <a:solidFill>
                  <a:srgbClr val="337AB7"/>
                </a:solidFill>
                <a:prstDash val="solid"/>
                <a:miter lim="800000"/>
                <a:headEnd len="sm" w="sm" type="none"/>
                <a:tailEnd len="med" w="med" type="stealth"/>
              </a:ln>
            </p:spPr>
          </p:cxnSp>
          <p:cxnSp>
            <p:nvCxnSpPr>
              <p:cNvPr id="650" name="Google Shape;650;p40"/>
              <p:cNvCxnSpPr/>
              <p:nvPr/>
            </p:nvCxnSpPr>
            <p:spPr>
              <a:xfrm flipH="1">
                <a:off x="3351150" y="5764271"/>
                <a:ext cx="470973" cy="490083"/>
              </a:xfrm>
              <a:prstGeom prst="straightConnector1">
                <a:avLst/>
              </a:prstGeom>
              <a:noFill/>
              <a:ln cap="flat" cmpd="sng" w="22225">
                <a:solidFill>
                  <a:srgbClr val="337AB7"/>
                </a:solidFill>
                <a:prstDash val="solid"/>
                <a:miter lim="800000"/>
                <a:headEnd len="sm" w="sm" type="none"/>
                <a:tailEnd len="med" w="med" type="stealth"/>
              </a:ln>
            </p:spPr>
          </p:cxnSp>
          <p:cxnSp>
            <p:nvCxnSpPr>
              <p:cNvPr id="651" name="Google Shape;651;p40"/>
              <p:cNvCxnSpPr/>
              <p:nvPr/>
            </p:nvCxnSpPr>
            <p:spPr>
              <a:xfrm flipH="1">
                <a:off x="2815406" y="6788428"/>
                <a:ext cx="439904" cy="408369"/>
              </a:xfrm>
              <a:prstGeom prst="straightConnector1">
                <a:avLst/>
              </a:prstGeom>
              <a:noFill/>
              <a:ln cap="flat" cmpd="sng" w="22225">
                <a:solidFill>
                  <a:srgbClr val="337AB7"/>
                </a:solidFill>
                <a:prstDash val="solid"/>
                <a:miter lim="800000"/>
                <a:headEnd len="sm" w="sm" type="none"/>
                <a:tailEnd len="med" w="med" type="stealth"/>
              </a:ln>
            </p:spPr>
          </p:cxnSp>
          <p:cxnSp>
            <p:nvCxnSpPr>
              <p:cNvPr id="652" name="Google Shape;652;p40"/>
              <p:cNvCxnSpPr/>
              <p:nvPr/>
            </p:nvCxnSpPr>
            <p:spPr>
              <a:xfrm>
                <a:off x="3255310" y="6781049"/>
                <a:ext cx="383142" cy="415748"/>
              </a:xfrm>
              <a:prstGeom prst="straightConnector1">
                <a:avLst/>
              </a:prstGeom>
              <a:noFill/>
              <a:ln cap="flat" cmpd="sng" w="22225">
                <a:solidFill>
                  <a:srgbClr val="337AB7"/>
                </a:solidFill>
                <a:prstDash val="solid"/>
                <a:miter lim="800000"/>
                <a:headEnd len="sm" w="sm" type="none"/>
                <a:tailEnd len="med" w="med" type="stealth"/>
              </a:ln>
            </p:spPr>
          </p:cxnSp>
          <p:cxnSp>
            <p:nvCxnSpPr>
              <p:cNvPr id="653" name="Google Shape;653;p40"/>
              <p:cNvCxnSpPr/>
              <p:nvPr/>
            </p:nvCxnSpPr>
            <p:spPr>
              <a:xfrm>
                <a:off x="4493565" y="6798833"/>
                <a:ext cx="33320" cy="397964"/>
              </a:xfrm>
              <a:prstGeom prst="straightConnector1">
                <a:avLst/>
              </a:prstGeom>
              <a:noFill/>
              <a:ln cap="flat" cmpd="sng" w="22225">
                <a:solidFill>
                  <a:srgbClr val="337AB7"/>
                </a:solidFill>
                <a:prstDash val="solid"/>
                <a:miter lim="800000"/>
                <a:headEnd len="sm" w="sm" type="none"/>
                <a:tailEnd len="med" w="med" type="stealth"/>
              </a:ln>
            </p:spPr>
          </p:cxnSp>
          <p:cxnSp>
            <p:nvCxnSpPr>
              <p:cNvPr id="654" name="Google Shape;654;p40"/>
              <p:cNvCxnSpPr/>
              <p:nvPr/>
            </p:nvCxnSpPr>
            <p:spPr>
              <a:xfrm flipH="1">
                <a:off x="3807793" y="6788428"/>
                <a:ext cx="685772" cy="416311"/>
              </a:xfrm>
              <a:prstGeom prst="straightConnector1">
                <a:avLst/>
              </a:prstGeom>
              <a:noFill/>
              <a:ln cap="flat" cmpd="sng" w="22225">
                <a:solidFill>
                  <a:srgbClr val="337AB7"/>
                </a:solidFill>
                <a:prstDash val="solid"/>
                <a:miter lim="800000"/>
                <a:headEnd len="sm" w="sm" type="none"/>
                <a:tailEnd len="med" w="med" type="stealth"/>
              </a:ln>
            </p:spPr>
          </p:cxnSp>
          <p:cxnSp>
            <p:nvCxnSpPr>
              <p:cNvPr id="655" name="Google Shape;655;p40"/>
              <p:cNvCxnSpPr/>
              <p:nvPr/>
            </p:nvCxnSpPr>
            <p:spPr>
              <a:xfrm flipH="1">
                <a:off x="4697509" y="6788428"/>
                <a:ext cx="995211" cy="443392"/>
              </a:xfrm>
              <a:prstGeom prst="straightConnector1">
                <a:avLst/>
              </a:prstGeom>
              <a:noFill/>
              <a:ln cap="flat" cmpd="sng" w="22225">
                <a:solidFill>
                  <a:srgbClr val="337AB7"/>
                </a:solidFill>
                <a:prstDash val="solid"/>
                <a:miter lim="800000"/>
                <a:headEnd len="sm" w="sm" type="none"/>
                <a:tailEnd len="med" w="med" type="stealth"/>
              </a:ln>
            </p:spPr>
          </p:cxnSp>
          <p:cxnSp>
            <p:nvCxnSpPr>
              <p:cNvPr id="656" name="Google Shape;656;p40"/>
              <p:cNvCxnSpPr/>
              <p:nvPr/>
            </p:nvCxnSpPr>
            <p:spPr>
              <a:xfrm flipH="1">
                <a:off x="5419500" y="6798833"/>
                <a:ext cx="273220" cy="397964"/>
              </a:xfrm>
              <a:prstGeom prst="straightConnector1">
                <a:avLst/>
              </a:prstGeom>
              <a:noFill/>
              <a:ln cap="flat" cmpd="sng" w="22225">
                <a:solidFill>
                  <a:srgbClr val="337AB7"/>
                </a:solidFill>
                <a:prstDash val="solid"/>
                <a:miter lim="800000"/>
                <a:headEnd len="sm" w="sm" type="none"/>
                <a:tailEnd len="med" w="med" type="stealth"/>
              </a:ln>
            </p:spPr>
          </p:cxnSp>
          <p:cxnSp>
            <p:nvCxnSpPr>
              <p:cNvPr id="657" name="Google Shape;657;p40"/>
              <p:cNvCxnSpPr/>
              <p:nvPr/>
            </p:nvCxnSpPr>
            <p:spPr>
              <a:xfrm>
                <a:off x="5692720" y="6798833"/>
                <a:ext cx="599593" cy="397964"/>
              </a:xfrm>
              <a:prstGeom prst="straightConnector1">
                <a:avLst/>
              </a:prstGeom>
              <a:noFill/>
              <a:ln cap="flat" cmpd="sng" w="22225">
                <a:solidFill>
                  <a:srgbClr val="337AB7"/>
                </a:solidFill>
                <a:prstDash val="solid"/>
                <a:miter lim="800000"/>
                <a:headEnd len="sm" w="sm" type="none"/>
                <a:tailEnd len="med" w="med" type="stealth"/>
              </a:ln>
            </p:spPr>
          </p:cxnSp>
          <p:cxnSp>
            <p:nvCxnSpPr>
              <p:cNvPr id="658" name="Google Shape;658;p40"/>
              <p:cNvCxnSpPr/>
              <p:nvPr/>
            </p:nvCxnSpPr>
            <p:spPr>
              <a:xfrm flipH="1">
                <a:off x="2428922" y="7717454"/>
                <a:ext cx="235966" cy="533763"/>
              </a:xfrm>
              <a:prstGeom prst="straightConnector1">
                <a:avLst/>
              </a:prstGeom>
              <a:noFill/>
              <a:ln cap="flat" cmpd="sng" w="22225">
                <a:solidFill>
                  <a:srgbClr val="337AB7"/>
                </a:solidFill>
                <a:prstDash val="solid"/>
                <a:miter lim="800000"/>
                <a:headEnd len="sm" w="sm" type="none"/>
                <a:tailEnd len="med" w="med" type="stealth"/>
              </a:ln>
            </p:spPr>
          </p:cxnSp>
          <p:cxnSp>
            <p:nvCxnSpPr>
              <p:cNvPr id="659" name="Google Shape;659;p40"/>
              <p:cNvCxnSpPr/>
              <p:nvPr/>
            </p:nvCxnSpPr>
            <p:spPr>
              <a:xfrm flipH="1">
                <a:off x="3278081" y="7762176"/>
                <a:ext cx="368704" cy="433237"/>
              </a:xfrm>
              <a:prstGeom prst="straightConnector1">
                <a:avLst/>
              </a:prstGeom>
              <a:noFill/>
              <a:ln cap="flat" cmpd="sng" w="22225">
                <a:solidFill>
                  <a:srgbClr val="337AB7"/>
                </a:solidFill>
                <a:prstDash val="solid"/>
                <a:miter lim="800000"/>
                <a:headEnd len="sm" w="sm" type="none"/>
                <a:tailEnd len="med" w="med" type="stealth"/>
              </a:ln>
            </p:spPr>
          </p:cxnSp>
          <p:cxnSp>
            <p:nvCxnSpPr>
              <p:cNvPr id="660" name="Google Shape;660;p40"/>
              <p:cNvCxnSpPr/>
              <p:nvPr/>
            </p:nvCxnSpPr>
            <p:spPr>
              <a:xfrm>
                <a:off x="3648865" y="7762176"/>
                <a:ext cx="427557" cy="482079"/>
              </a:xfrm>
              <a:prstGeom prst="straightConnector1">
                <a:avLst/>
              </a:prstGeom>
              <a:noFill/>
              <a:ln cap="flat" cmpd="sng" w="22225">
                <a:solidFill>
                  <a:srgbClr val="337AB7"/>
                </a:solidFill>
                <a:prstDash val="solid"/>
                <a:miter lim="800000"/>
                <a:headEnd len="sm" w="sm" type="none"/>
                <a:tailEnd len="med" w="med" type="stealth"/>
              </a:ln>
            </p:spPr>
          </p:cxnSp>
          <p:cxnSp>
            <p:nvCxnSpPr>
              <p:cNvPr id="661" name="Google Shape;661;p40"/>
              <p:cNvCxnSpPr/>
              <p:nvPr/>
            </p:nvCxnSpPr>
            <p:spPr>
              <a:xfrm>
                <a:off x="3648865" y="7754234"/>
                <a:ext cx="1183425" cy="482079"/>
              </a:xfrm>
              <a:prstGeom prst="straightConnector1">
                <a:avLst/>
              </a:prstGeom>
              <a:noFill/>
              <a:ln cap="flat" cmpd="sng" w="22225">
                <a:solidFill>
                  <a:srgbClr val="337AB7"/>
                </a:solidFill>
                <a:prstDash val="solid"/>
                <a:miter lim="800000"/>
                <a:headEnd len="sm" w="sm" type="none"/>
                <a:tailEnd len="med" w="med" type="stealth"/>
              </a:ln>
            </p:spPr>
          </p:cxnSp>
          <p:cxnSp>
            <p:nvCxnSpPr>
              <p:cNvPr id="662" name="Google Shape;662;p40"/>
              <p:cNvCxnSpPr/>
              <p:nvPr/>
            </p:nvCxnSpPr>
            <p:spPr>
              <a:xfrm flipH="1">
                <a:off x="4197119" y="7742054"/>
                <a:ext cx="288115" cy="502201"/>
              </a:xfrm>
              <a:prstGeom prst="straightConnector1">
                <a:avLst/>
              </a:prstGeom>
              <a:noFill/>
              <a:ln cap="flat" cmpd="sng" w="22225">
                <a:solidFill>
                  <a:srgbClr val="337AB7"/>
                </a:solidFill>
                <a:prstDash val="solid"/>
                <a:miter lim="800000"/>
                <a:headEnd len="sm" w="sm" type="none"/>
                <a:tailEnd len="med" w="med" type="stealth"/>
              </a:ln>
            </p:spPr>
          </p:cxnSp>
          <p:cxnSp>
            <p:nvCxnSpPr>
              <p:cNvPr id="663" name="Google Shape;663;p40"/>
              <p:cNvCxnSpPr/>
              <p:nvPr/>
            </p:nvCxnSpPr>
            <p:spPr>
              <a:xfrm>
                <a:off x="4486525" y="7751706"/>
                <a:ext cx="468722" cy="443707"/>
              </a:xfrm>
              <a:prstGeom prst="straightConnector1">
                <a:avLst/>
              </a:prstGeom>
              <a:noFill/>
              <a:ln cap="flat" cmpd="sng" w="22225">
                <a:solidFill>
                  <a:srgbClr val="337AB7"/>
                </a:solidFill>
                <a:prstDash val="solid"/>
                <a:miter lim="800000"/>
                <a:headEnd len="sm" w="sm" type="none"/>
                <a:tailEnd len="med" w="med" type="stealth"/>
              </a:ln>
            </p:spPr>
          </p:cxnSp>
          <p:cxnSp>
            <p:nvCxnSpPr>
              <p:cNvPr id="664" name="Google Shape;664;p40"/>
              <p:cNvCxnSpPr/>
              <p:nvPr/>
            </p:nvCxnSpPr>
            <p:spPr>
              <a:xfrm>
                <a:off x="4493566" y="7741142"/>
                <a:ext cx="1226623" cy="495171"/>
              </a:xfrm>
              <a:prstGeom prst="straightConnector1">
                <a:avLst/>
              </a:prstGeom>
              <a:noFill/>
              <a:ln cap="flat" cmpd="sng" w="22225">
                <a:solidFill>
                  <a:srgbClr val="337AB7"/>
                </a:solidFill>
                <a:prstDash val="solid"/>
                <a:miter lim="800000"/>
                <a:headEnd len="sm" w="sm" type="none"/>
                <a:tailEnd len="med" w="med" type="stealth"/>
              </a:ln>
            </p:spPr>
          </p:cxnSp>
          <p:cxnSp>
            <p:nvCxnSpPr>
              <p:cNvPr id="665" name="Google Shape;665;p40"/>
              <p:cNvCxnSpPr/>
              <p:nvPr/>
            </p:nvCxnSpPr>
            <p:spPr>
              <a:xfrm>
                <a:off x="5467131" y="7714195"/>
                <a:ext cx="343955" cy="481218"/>
              </a:xfrm>
              <a:prstGeom prst="straightConnector1">
                <a:avLst/>
              </a:prstGeom>
              <a:noFill/>
              <a:ln cap="flat" cmpd="sng" w="22225">
                <a:solidFill>
                  <a:srgbClr val="337AB7"/>
                </a:solidFill>
                <a:prstDash val="solid"/>
                <a:miter lim="800000"/>
                <a:headEnd len="sm" w="sm" type="none"/>
                <a:tailEnd len="med" w="med" type="stealth"/>
              </a:ln>
            </p:spPr>
          </p:cxnSp>
          <p:cxnSp>
            <p:nvCxnSpPr>
              <p:cNvPr id="666" name="Google Shape;666;p40"/>
              <p:cNvCxnSpPr/>
              <p:nvPr/>
            </p:nvCxnSpPr>
            <p:spPr>
              <a:xfrm flipH="1">
                <a:off x="5928813" y="7749218"/>
                <a:ext cx="394157" cy="439019"/>
              </a:xfrm>
              <a:prstGeom prst="straightConnector1">
                <a:avLst/>
              </a:prstGeom>
              <a:noFill/>
              <a:ln cap="flat" cmpd="sng" w="22225">
                <a:solidFill>
                  <a:srgbClr val="337AB7"/>
                </a:solidFill>
                <a:prstDash val="solid"/>
                <a:miter lim="800000"/>
                <a:headEnd len="sm" w="sm" type="none"/>
                <a:tailEnd len="med" w="med" type="stealth"/>
              </a:ln>
            </p:spPr>
          </p:cxnSp>
          <p:cxnSp>
            <p:nvCxnSpPr>
              <p:cNvPr id="667" name="Google Shape;667;p40"/>
              <p:cNvCxnSpPr/>
              <p:nvPr/>
            </p:nvCxnSpPr>
            <p:spPr>
              <a:xfrm>
                <a:off x="6313912" y="7741142"/>
                <a:ext cx="379842" cy="447095"/>
              </a:xfrm>
              <a:prstGeom prst="straightConnector1">
                <a:avLst/>
              </a:prstGeom>
              <a:noFill/>
              <a:ln cap="flat" cmpd="sng" w="22225">
                <a:solidFill>
                  <a:srgbClr val="337AB7"/>
                </a:solidFill>
                <a:prstDash val="solid"/>
                <a:miter lim="800000"/>
                <a:headEnd len="sm" w="sm" type="none"/>
                <a:tailEnd len="med" w="med" type="stealth"/>
              </a:ln>
            </p:spPr>
          </p:cxnSp>
        </p:grpSp>
        <p:sp>
          <p:nvSpPr>
            <p:cNvPr id="668" name="Google Shape;668;p40"/>
            <p:cNvSpPr txBox="1"/>
            <p:nvPr/>
          </p:nvSpPr>
          <p:spPr>
            <a:xfrm>
              <a:off x="6751082" y="8172121"/>
              <a:ext cx="1935312" cy="81451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alibri"/>
                  <a:ea typeface="Calibri"/>
                  <a:cs typeface="Calibri"/>
                  <a:sym typeface="Calibri"/>
                </a:rPr>
                <a:t>Transcription factors</a:t>
              </a:r>
              <a:endParaRPr sz="1100"/>
            </a:p>
          </p:txBody>
        </p:sp>
        <p:sp>
          <p:nvSpPr>
            <p:cNvPr id="669" name="Google Shape;669;p40"/>
            <p:cNvSpPr txBox="1"/>
            <p:nvPr/>
          </p:nvSpPr>
          <p:spPr>
            <a:xfrm>
              <a:off x="6237525" y="6388933"/>
              <a:ext cx="2010933" cy="114032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alibri"/>
                  <a:ea typeface="Calibri"/>
                  <a:cs typeface="Calibri"/>
                  <a:sym typeface="Calibri"/>
                </a:rPr>
                <a:t>Intermediate signaling molecules</a:t>
              </a:r>
              <a:endParaRPr sz="1100"/>
            </a:p>
          </p:txBody>
        </p:sp>
        <p:sp>
          <p:nvSpPr>
            <p:cNvPr id="670" name="Google Shape;670;p40"/>
            <p:cNvSpPr txBox="1"/>
            <p:nvPr/>
          </p:nvSpPr>
          <p:spPr>
            <a:xfrm>
              <a:off x="5537408" y="4877400"/>
              <a:ext cx="1672969" cy="81451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alibri"/>
                  <a:ea typeface="Calibri"/>
                  <a:cs typeface="Calibri"/>
                  <a:sym typeface="Calibri"/>
                </a:rPr>
                <a:t>Master regulators</a:t>
              </a:r>
              <a:endParaRPr sz="1100"/>
            </a:p>
          </p:txBody>
        </p:sp>
        <p:sp>
          <p:nvSpPr>
            <p:cNvPr id="671" name="Google Shape;671;p40"/>
            <p:cNvSpPr/>
            <p:nvPr/>
          </p:nvSpPr>
          <p:spPr>
            <a:xfrm>
              <a:off x="1445739" y="9289191"/>
              <a:ext cx="797119" cy="231110"/>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2" name="Google Shape;672;p40"/>
            <p:cNvSpPr/>
            <p:nvPr/>
          </p:nvSpPr>
          <p:spPr>
            <a:xfrm>
              <a:off x="2689400" y="9283114"/>
              <a:ext cx="797119" cy="231110"/>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3" name="Google Shape;673;p40"/>
            <p:cNvSpPr/>
            <p:nvPr/>
          </p:nvSpPr>
          <p:spPr>
            <a:xfrm>
              <a:off x="3927399" y="9297100"/>
              <a:ext cx="797119" cy="231110"/>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4" name="Google Shape;674;p40"/>
            <p:cNvSpPr/>
            <p:nvPr/>
          </p:nvSpPr>
          <p:spPr>
            <a:xfrm>
              <a:off x="5171060" y="9291023"/>
              <a:ext cx="797119" cy="231110"/>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5" name="Google Shape;675;p40"/>
            <p:cNvSpPr/>
            <p:nvPr/>
          </p:nvSpPr>
          <p:spPr>
            <a:xfrm>
              <a:off x="6413259" y="9283114"/>
              <a:ext cx="797119" cy="231110"/>
            </a:xfrm>
            <a:prstGeom prst="homePlate">
              <a:avLst>
                <a:gd fmla="val 50000" name="adj"/>
              </a:avLst>
            </a:prstGeom>
            <a:solidFill>
              <a:srgbClr val="337AB7"/>
            </a:solidFill>
            <a:ln cap="flat" cmpd="sng" w="12700">
              <a:solidFill>
                <a:srgbClr val="337AB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6" name="Google Shape;676;p40"/>
            <p:cNvSpPr txBox="1"/>
            <p:nvPr/>
          </p:nvSpPr>
          <p:spPr>
            <a:xfrm>
              <a:off x="7316725" y="9232324"/>
              <a:ext cx="1669241" cy="48870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alibri"/>
                  <a:ea typeface="Calibri"/>
                  <a:cs typeface="Calibri"/>
                  <a:sym typeface="Calibri"/>
                </a:rPr>
                <a:t>Genes</a:t>
              </a:r>
              <a:endParaRPr sz="1100"/>
            </a:p>
          </p:txBody>
        </p:sp>
        <p:cxnSp>
          <p:nvCxnSpPr>
            <p:cNvPr id="677" name="Google Shape;677;p40"/>
            <p:cNvCxnSpPr/>
            <p:nvPr/>
          </p:nvCxnSpPr>
          <p:spPr>
            <a:xfrm>
              <a:off x="1070521" y="9404746"/>
              <a:ext cx="6001677" cy="1832"/>
            </a:xfrm>
            <a:prstGeom prst="straightConnector1">
              <a:avLst/>
            </a:prstGeom>
            <a:noFill/>
            <a:ln cap="flat" cmpd="sng" w="38100">
              <a:solidFill>
                <a:srgbClr val="337AB7"/>
              </a:solidFill>
              <a:prstDash val="solid"/>
              <a:miter lim="800000"/>
              <a:headEnd len="sm" w="sm" type="none"/>
              <a:tailEnd len="sm" w="sm" type="none"/>
            </a:ln>
          </p:spPr>
        </p:cxnSp>
        <p:cxnSp>
          <p:nvCxnSpPr>
            <p:cNvPr id="678" name="Google Shape;678;p40"/>
            <p:cNvCxnSpPr/>
            <p:nvPr/>
          </p:nvCxnSpPr>
          <p:spPr>
            <a:xfrm>
              <a:off x="1805779" y="9577128"/>
              <a:ext cx="0" cy="391165"/>
            </a:xfrm>
            <a:prstGeom prst="straightConnector1">
              <a:avLst/>
            </a:prstGeom>
            <a:noFill/>
            <a:ln cap="flat" cmpd="sng" w="28575">
              <a:solidFill>
                <a:srgbClr val="337AB7"/>
              </a:solidFill>
              <a:prstDash val="solid"/>
              <a:miter lim="800000"/>
              <a:headEnd len="sm" w="sm" type="none"/>
              <a:tailEnd len="med" w="med" type="triangle"/>
            </a:ln>
          </p:spPr>
        </p:cxnSp>
        <p:cxnSp>
          <p:nvCxnSpPr>
            <p:cNvPr id="679" name="Google Shape;679;p40"/>
            <p:cNvCxnSpPr/>
            <p:nvPr/>
          </p:nvCxnSpPr>
          <p:spPr>
            <a:xfrm>
              <a:off x="3062891" y="9584385"/>
              <a:ext cx="0" cy="391165"/>
            </a:xfrm>
            <a:prstGeom prst="straightConnector1">
              <a:avLst/>
            </a:prstGeom>
            <a:noFill/>
            <a:ln cap="flat" cmpd="sng" w="28575">
              <a:solidFill>
                <a:srgbClr val="337AB7"/>
              </a:solidFill>
              <a:prstDash val="solid"/>
              <a:miter lim="800000"/>
              <a:headEnd len="sm" w="sm" type="none"/>
              <a:tailEnd len="med" w="med" type="triangle"/>
            </a:ln>
          </p:spPr>
        </p:cxnSp>
        <p:cxnSp>
          <p:nvCxnSpPr>
            <p:cNvPr id="680" name="Google Shape;680;p40"/>
            <p:cNvCxnSpPr/>
            <p:nvPr/>
          </p:nvCxnSpPr>
          <p:spPr>
            <a:xfrm>
              <a:off x="4302569" y="9595775"/>
              <a:ext cx="0" cy="391165"/>
            </a:xfrm>
            <a:prstGeom prst="straightConnector1">
              <a:avLst/>
            </a:prstGeom>
            <a:noFill/>
            <a:ln cap="flat" cmpd="sng" w="28575">
              <a:solidFill>
                <a:srgbClr val="337AB7"/>
              </a:solidFill>
              <a:prstDash val="solid"/>
              <a:miter lim="800000"/>
              <a:headEnd len="sm" w="sm" type="none"/>
              <a:tailEnd len="med" w="med" type="triangle"/>
            </a:ln>
          </p:spPr>
        </p:cxnSp>
        <p:cxnSp>
          <p:nvCxnSpPr>
            <p:cNvPr id="681" name="Google Shape;681;p40"/>
            <p:cNvCxnSpPr/>
            <p:nvPr/>
          </p:nvCxnSpPr>
          <p:spPr>
            <a:xfrm>
              <a:off x="5531796" y="9577128"/>
              <a:ext cx="0" cy="391165"/>
            </a:xfrm>
            <a:prstGeom prst="straightConnector1">
              <a:avLst/>
            </a:prstGeom>
            <a:noFill/>
            <a:ln cap="flat" cmpd="sng" w="28575">
              <a:solidFill>
                <a:srgbClr val="337AB7"/>
              </a:solidFill>
              <a:prstDash val="solid"/>
              <a:miter lim="800000"/>
              <a:headEnd len="sm" w="sm" type="none"/>
              <a:tailEnd len="med" w="med" type="triangle"/>
            </a:ln>
          </p:spPr>
        </p:cxnSp>
        <p:cxnSp>
          <p:nvCxnSpPr>
            <p:cNvPr id="682" name="Google Shape;682;p40"/>
            <p:cNvCxnSpPr/>
            <p:nvPr/>
          </p:nvCxnSpPr>
          <p:spPr>
            <a:xfrm>
              <a:off x="6774331" y="9577128"/>
              <a:ext cx="0" cy="391165"/>
            </a:xfrm>
            <a:prstGeom prst="straightConnector1">
              <a:avLst/>
            </a:prstGeom>
            <a:noFill/>
            <a:ln cap="flat" cmpd="sng" w="28575">
              <a:solidFill>
                <a:srgbClr val="337AB7"/>
              </a:solidFill>
              <a:prstDash val="solid"/>
              <a:miter lim="800000"/>
              <a:headEnd len="sm" w="sm" type="none"/>
              <a:tailEnd len="med" w="med" type="triangle"/>
            </a:ln>
          </p:spPr>
        </p:cxnSp>
        <p:cxnSp>
          <p:nvCxnSpPr>
            <p:cNvPr id="683" name="Google Shape;683;p40"/>
            <p:cNvCxnSpPr/>
            <p:nvPr/>
          </p:nvCxnSpPr>
          <p:spPr>
            <a:xfrm flipH="1">
              <a:off x="2644340" y="8785178"/>
              <a:ext cx="386654" cy="444588"/>
            </a:xfrm>
            <a:prstGeom prst="straightConnector1">
              <a:avLst/>
            </a:prstGeom>
            <a:noFill/>
            <a:ln cap="flat" cmpd="sng" w="28575">
              <a:solidFill>
                <a:srgbClr val="337AB7"/>
              </a:solidFill>
              <a:prstDash val="dash"/>
              <a:miter lim="800000"/>
              <a:headEnd len="sm" w="sm" type="none"/>
              <a:tailEnd len="med" w="med" type="triangle"/>
            </a:ln>
          </p:spPr>
        </p:cxnSp>
        <p:cxnSp>
          <p:nvCxnSpPr>
            <p:cNvPr id="684" name="Google Shape;684;p40"/>
            <p:cNvCxnSpPr/>
            <p:nvPr/>
          </p:nvCxnSpPr>
          <p:spPr>
            <a:xfrm flipH="1">
              <a:off x="1445741" y="8776796"/>
              <a:ext cx="1585253" cy="457582"/>
            </a:xfrm>
            <a:prstGeom prst="straightConnector1">
              <a:avLst/>
            </a:prstGeom>
            <a:noFill/>
            <a:ln cap="flat" cmpd="sng" w="28575">
              <a:solidFill>
                <a:srgbClr val="337AB7"/>
              </a:solidFill>
              <a:prstDash val="dash"/>
              <a:miter lim="800000"/>
              <a:headEnd len="sm" w="sm" type="none"/>
              <a:tailEnd len="med" w="med" type="triangle"/>
            </a:ln>
          </p:spPr>
        </p:cxnSp>
        <p:cxnSp>
          <p:nvCxnSpPr>
            <p:cNvPr id="685" name="Google Shape;685;p40"/>
            <p:cNvCxnSpPr/>
            <p:nvPr/>
          </p:nvCxnSpPr>
          <p:spPr>
            <a:xfrm flipH="1">
              <a:off x="3864838" y="8757513"/>
              <a:ext cx="916393" cy="490745"/>
            </a:xfrm>
            <a:prstGeom prst="straightConnector1">
              <a:avLst/>
            </a:prstGeom>
            <a:noFill/>
            <a:ln cap="flat" cmpd="sng" w="28575">
              <a:solidFill>
                <a:srgbClr val="337AB7"/>
              </a:solidFill>
              <a:prstDash val="dash"/>
              <a:miter lim="800000"/>
              <a:headEnd len="sm" w="sm" type="none"/>
              <a:tailEnd len="med" w="med" type="triangle"/>
            </a:ln>
          </p:spPr>
        </p:cxnSp>
        <p:cxnSp>
          <p:nvCxnSpPr>
            <p:cNvPr id="686" name="Google Shape;686;p40"/>
            <p:cNvCxnSpPr/>
            <p:nvPr/>
          </p:nvCxnSpPr>
          <p:spPr>
            <a:xfrm>
              <a:off x="3886539" y="8749571"/>
              <a:ext cx="1283059" cy="498687"/>
            </a:xfrm>
            <a:prstGeom prst="straightConnector1">
              <a:avLst/>
            </a:prstGeom>
            <a:noFill/>
            <a:ln cap="flat" cmpd="sng" w="28575">
              <a:solidFill>
                <a:srgbClr val="337AB7"/>
              </a:solidFill>
              <a:prstDash val="dash"/>
              <a:miter lim="800000"/>
              <a:headEnd len="sm" w="sm" type="none"/>
              <a:tailEnd len="med" w="med" type="triangle"/>
            </a:ln>
          </p:spPr>
        </p:cxnSp>
        <p:cxnSp>
          <p:nvCxnSpPr>
            <p:cNvPr id="687" name="Google Shape;687;p40"/>
            <p:cNvCxnSpPr/>
            <p:nvPr/>
          </p:nvCxnSpPr>
          <p:spPr>
            <a:xfrm flipH="1">
              <a:off x="6413259" y="8737076"/>
              <a:ext cx="118210" cy="505871"/>
            </a:xfrm>
            <a:prstGeom prst="straightConnector1">
              <a:avLst/>
            </a:prstGeom>
            <a:noFill/>
            <a:ln cap="flat" cmpd="sng" w="28575">
              <a:solidFill>
                <a:srgbClr val="337AB7"/>
              </a:solidFill>
              <a:prstDash val="dash"/>
              <a:miter lim="800000"/>
              <a:headEnd len="sm" w="sm" type="none"/>
              <a:tailEnd len="med" w="med" type="triangle"/>
            </a:ln>
          </p:spPr>
        </p:cxnSp>
        <p:cxnSp>
          <p:nvCxnSpPr>
            <p:cNvPr id="688" name="Google Shape;688;p40"/>
            <p:cNvCxnSpPr/>
            <p:nvPr/>
          </p:nvCxnSpPr>
          <p:spPr>
            <a:xfrm>
              <a:off x="5615075" y="8756243"/>
              <a:ext cx="713759" cy="486704"/>
            </a:xfrm>
            <a:prstGeom prst="straightConnector1">
              <a:avLst/>
            </a:prstGeom>
            <a:noFill/>
            <a:ln cap="flat" cmpd="sng" w="28575">
              <a:solidFill>
                <a:srgbClr val="337AB7"/>
              </a:solidFill>
              <a:prstDash val="dash"/>
              <a:miter lim="800000"/>
              <a:headEnd len="sm" w="sm" type="none"/>
              <a:tailEnd len="med" w="med" type="triangle"/>
            </a:ln>
          </p:spPr>
        </p:cxnSp>
        <p:sp>
          <p:nvSpPr>
            <p:cNvPr id="689" name="Google Shape;689;p40"/>
            <p:cNvSpPr txBox="1"/>
            <p:nvPr/>
          </p:nvSpPr>
          <p:spPr>
            <a:xfrm>
              <a:off x="7472528" y="9966722"/>
              <a:ext cx="1669241" cy="48870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latin typeface="Calibri"/>
                  <a:ea typeface="Calibri"/>
                  <a:cs typeface="Calibri"/>
                  <a:sym typeface="Calibri"/>
                </a:rPr>
                <a:t>Genome</a:t>
              </a:r>
              <a:endParaRPr sz="1100"/>
            </a:p>
          </p:txBody>
        </p:sp>
      </p:grpSp>
      <p:pic>
        <p:nvPicPr>
          <p:cNvPr id="690" name="Google Shape;690;p40"/>
          <p:cNvPicPr preferRelativeResize="0"/>
          <p:nvPr/>
        </p:nvPicPr>
        <p:blipFill rotWithShape="1">
          <a:blip r:embed="rId4">
            <a:alphaModFix/>
          </a:blip>
          <a:srcRect b="20265" l="10921" r="44350" t="69283"/>
          <a:stretch/>
        </p:blipFill>
        <p:spPr>
          <a:xfrm>
            <a:off x="5895217" y="1267838"/>
            <a:ext cx="2553589" cy="477369"/>
          </a:xfrm>
          <a:prstGeom prst="rect">
            <a:avLst/>
          </a:prstGeom>
          <a:noFill/>
          <a:ln>
            <a:noFill/>
          </a:ln>
        </p:spPr>
      </p:pic>
      <p:sp>
        <p:nvSpPr>
          <p:cNvPr id="691" name="Google Shape;691;p40"/>
          <p:cNvSpPr/>
          <p:nvPr/>
        </p:nvSpPr>
        <p:spPr>
          <a:xfrm>
            <a:off x="6333349" y="1190263"/>
            <a:ext cx="654505" cy="6245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p:txBody>
      </p:sp>
      <p:cxnSp>
        <p:nvCxnSpPr>
          <p:cNvPr id="692" name="Google Shape;692;p40"/>
          <p:cNvCxnSpPr/>
          <p:nvPr/>
        </p:nvCxnSpPr>
        <p:spPr>
          <a:xfrm>
            <a:off x="6687552" y="1884348"/>
            <a:ext cx="0" cy="308021"/>
          </a:xfrm>
          <a:prstGeom prst="straightConnector1">
            <a:avLst/>
          </a:prstGeom>
          <a:noFill/>
          <a:ln cap="flat" cmpd="sng" w="57150">
            <a:solidFill>
              <a:srgbClr val="0000FF"/>
            </a:solidFill>
            <a:prstDash val="solid"/>
            <a:miter lim="800000"/>
            <a:headEnd len="sm" w="sm" type="none"/>
            <a:tailEnd len="sm" w="sm" type="none"/>
          </a:ln>
        </p:spPr>
      </p:cxnSp>
      <p:cxnSp>
        <p:nvCxnSpPr>
          <p:cNvPr id="693" name="Google Shape;693;p40"/>
          <p:cNvCxnSpPr/>
          <p:nvPr/>
        </p:nvCxnSpPr>
        <p:spPr>
          <a:xfrm>
            <a:off x="6579540" y="2192369"/>
            <a:ext cx="216024" cy="0"/>
          </a:xfrm>
          <a:prstGeom prst="straightConnector1">
            <a:avLst/>
          </a:prstGeom>
          <a:noFill/>
          <a:ln cap="flat" cmpd="sng" w="57150">
            <a:solidFill>
              <a:srgbClr val="0000FF"/>
            </a:solidFill>
            <a:prstDash val="solid"/>
            <a:miter lim="800000"/>
            <a:headEnd len="sm" w="sm" type="none"/>
            <a:tailEnd len="sm" w="sm" type="none"/>
          </a:ln>
        </p:spPr>
      </p:cxnSp>
      <p:grpSp>
        <p:nvGrpSpPr>
          <p:cNvPr id="694" name="Google Shape;694;p40"/>
          <p:cNvGrpSpPr/>
          <p:nvPr/>
        </p:nvGrpSpPr>
        <p:grpSpPr>
          <a:xfrm rot="-3355256">
            <a:off x="6930593" y="1930774"/>
            <a:ext cx="473622" cy="231530"/>
            <a:chOff x="410301" y="1740641"/>
            <a:chExt cx="1360714" cy="623519"/>
          </a:xfrm>
        </p:grpSpPr>
        <p:sp>
          <p:nvSpPr>
            <p:cNvPr id="695" name="Google Shape;695;p40"/>
            <p:cNvSpPr/>
            <p:nvPr/>
          </p:nvSpPr>
          <p:spPr>
            <a:xfrm flipH="1" rot="23842">
              <a:off x="412439" y="1742876"/>
              <a:ext cx="646631" cy="618841"/>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6" name="Google Shape;696;p40"/>
            <p:cNvSpPr/>
            <p:nvPr/>
          </p:nvSpPr>
          <p:spPr>
            <a:xfrm rot="-11104">
              <a:off x="1121087" y="1744273"/>
              <a:ext cx="648930" cy="618841"/>
            </a:xfrm>
            <a:prstGeom prst="flowChartDelay">
              <a:avLst/>
            </a:prstGeom>
            <a:solidFill>
              <a:srgbClr val="00B05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697" name="Google Shape;697;p40"/>
            <p:cNvGrpSpPr/>
            <p:nvPr/>
          </p:nvGrpSpPr>
          <p:grpSpPr>
            <a:xfrm>
              <a:off x="572147" y="1912017"/>
              <a:ext cx="1031756" cy="281945"/>
              <a:chOff x="1209676" y="1184988"/>
              <a:chExt cx="3499630" cy="846929"/>
            </a:xfrm>
          </p:grpSpPr>
          <p:sp>
            <p:nvSpPr>
              <p:cNvPr id="698" name="Google Shape;698;p40"/>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9" name="Google Shape;699;p40"/>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00" name="Google Shape;700;p40"/>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701" name="Google Shape;701;p40"/>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702" name="Google Shape;702;p40"/>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703" name="Google Shape;703;p40"/>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704" name="Google Shape;704;p40"/>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705" name="Google Shape;705;p40"/>
              <p:cNvCxnSpPr>
                <a:stCxn id="698" idx="1"/>
              </p:cNvCxnSpPr>
              <p:nvPr/>
            </p:nvCxnSpPr>
            <p:spPr>
              <a:xfrm rot="-7750094">
                <a:off x="1723362" y="1337350"/>
                <a:ext cx="728626" cy="524792"/>
              </a:xfrm>
              <a:prstGeom prst="straightConnector1">
                <a:avLst/>
              </a:prstGeom>
              <a:noFill/>
              <a:ln cap="flat" cmpd="sng" w="9525">
                <a:solidFill>
                  <a:schemeClr val="lt1"/>
                </a:solidFill>
                <a:prstDash val="solid"/>
                <a:miter lim="800000"/>
                <a:headEnd len="sm" w="sm" type="none"/>
                <a:tailEnd len="sm" w="sm" type="none"/>
              </a:ln>
            </p:spPr>
          </p:cxnSp>
          <p:cxnSp>
            <p:nvCxnSpPr>
              <p:cNvPr id="706" name="Google Shape;706;p40"/>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707" name="Google Shape;707;p40"/>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708" name="Google Shape;708;p40"/>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709" name="Google Shape;709;p40"/>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710" name="Google Shape;710;p40"/>
          <p:cNvGrpSpPr/>
          <p:nvPr/>
        </p:nvGrpSpPr>
        <p:grpSpPr>
          <a:xfrm rot="-3355256">
            <a:off x="8176370" y="1929145"/>
            <a:ext cx="473622" cy="231530"/>
            <a:chOff x="410301" y="1740641"/>
            <a:chExt cx="1360714" cy="623519"/>
          </a:xfrm>
        </p:grpSpPr>
        <p:sp>
          <p:nvSpPr>
            <p:cNvPr id="711" name="Google Shape;711;p40"/>
            <p:cNvSpPr/>
            <p:nvPr/>
          </p:nvSpPr>
          <p:spPr>
            <a:xfrm flipH="1" rot="23842">
              <a:off x="412439" y="1742876"/>
              <a:ext cx="646631" cy="618841"/>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2" name="Google Shape;712;p40"/>
            <p:cNvSpPr/>
            <p:nvPr/>
          </p:nvSpPr>
          <p:spPr>
            <a:xfrm rot="-11104">
              <a:off x="1121087" y="1744273"/>
              <a:ext cx="648930" cy="618841"/>
            </a:xfrm>
            <a:prstGeom prst="flowChartDelay">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13" name="Google Shape;713;p40"/>
            <p:cNvGrpSpPr/>
            <p:nvPr/>
          </p:nvGrpSpPr>
          <p:grpSpPr>
            <a:xfrm>
              <a:off x="572147" y="1912017"/>
              <a:ext cx="1031756" cy="281945"/>
              <a:chOff x="1209676" y="1184988"/>
              <a:chExt cx="3499630" cy="846929"/>
            </a:xfrm>
          </p:grpSpPr>
          <p:sp>
            <p:nvSpPr>
              <p:cNvPr id="714" name="Google Shape;714;p40"/>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5" name="Google Shape;715;p40"/>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16" name="Google Shape;716;p40"/>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717" name="Google Shape;717;p40"/>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718" name="Google Shape;718;p40"/>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719" name="Google Shape;719;p40"/>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720" name="Google Shape;720;p40"/>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721" name="Google Shape;721;p40"/>
              <p:cNvCxnSpPr>
                <a:stCxn id="714" idx="1"/>
              </p:cNvCxnSpPr>
              <p:nvPr/>
            </p:nvCxnSpPr>
            <p:spPr>
              <a:xfrm rot="-7750094">
                <a:off x="1723362" y="1337350"/>
                <a:ext cx="728626" cy="524792"/>
              </a:xfrm>
              <a:prstGeom prst="straightConnector1">
                <a:avLst/>
              </a:prstGeom>
              <a:noFill/>
              <a:ln cap="flat" cmpd="sng" w="9525">
                <a:solidFill>
                  <a:schemeClr val="lt1"/>
                </a:solidFill>
                <a:prstDash val="solid"/>
                <a:miter lim="800000"/>
                <a:headEnd len="sm" w="sm" type="none"/>
                <a:tailEnd len="sm" w="sm" type="none"/>
              </a:ln>
            </p:spPr>
          </p:cxnSp>
          <p:cxnSp>
            <p:nvCxnSpPr>
              <p:cNvPr id="722" name="Google Shape;722;p40"/>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723" name="Google Shape;723;p40"/>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724" name="Google Shape;724;p40"/>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725" name="Google Shape;725;p40"/>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726" name="Google Shape;726;p40"/>
          <p:cNvGrpSpPr/>
          <p:nvPr/>
        </p:nvGrpSpPr>
        <p:grpSpPr>
          <a:xfrm rot="-3355256">
            <a:off x="7346393" y="1928751"/>
            <a:ext cx="473622" cy="231530"/>
            <a:chOff x="410301" y="1740641"/>
            <a:chExt cx="1360714" cy="623519"/>
          </a:xfrm>
        </p:grpSpPr>
        <p:sp>
          <p:nvSpPr>
            <p:cNvPr id="727" name="Google Shape;727;p40"/>
            <p:cNvSpPr/>
            <p:nvPr/>
          </p:nvSpPr>
          <p:spPr>
            <a:xfrm flipH="1" rot="23842">
              <a:off x="412439" y="1742876"/>
              <a:ext cx="646631" cy="618841"/>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8" name="Google Shape;728;p40"/>
            <p:cNvSpPr/>
            <p:nvPr/>
          </p:nvSpPr>
          <p:spPr>
            <a:xfrm rot="-11104">
              <a:off x="1121087" y="1744273"/>
              <a:ext cx="648930" cy="618841"/>
            </a:xfrm>
            <a:prstGeom prst="flowChartDelay">
              <a:avLst/>
            </a:prstGeom>
            <a:solidFill>
              <a:srgbClr val="FFB6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29" name="Google Shape;729;p40"/>
            <p:cNvGrpSpPr/>
            <p:nvPr/>
          </p:nvGrpSpPr>
          <p:grpSpPr>
            <a:xfrm>
              <a:off x="572147" y="1912018"/>
              <a:ext cx="1031756" cy="275332"/>
              <a:chOff x="1209676" y="1184988"/>
              <a:chExt cx="3499630" cy="827063"/>
            </a:xfrm>
          </p:grpSpPr>
          <p:sp>
            <p:nvSpPr>
              <p:cNvPr id="730" name="Google Shape;730;p40"/>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1" name="Google Shape;731;p40"/>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32" name="Google Shape;732;p40"/>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733" name="Google Shape;733;p40"/>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734" name="Google Shape;734;p40"/>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735" name="Google Shape;735;p40"/>
              <p:cNvCxnSpPr/>
              <p:nvPr/>
            </p:nvCxnSpPr>
            <p:spPr>
              <a:xfrm rot="10800000">
                <a:off x="2995739" y="1577956"/>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736" name="Google Shape;736;p40"/>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737" name="Google Shape;737;p40"/>
              <p:cNvCxnSpPr>
                <a:stCxn id="730" idx="1"/>
              </p:cNvCxnSpPr>
              <p:nvPr/>
            </p:nvCxnSpPr>
            <p:spPr>
              <a:xfrm rot="-7750094">
                <a:off x="1723362" y="1337350"/>
                <a:ext cx="728626" cy="524792"/>
              </a:xfrm>
              <a:prstGeom prst="straightConnector1">
                <a:avLst/>
              </a:prstGeom>
              <a:noFill/>
              <a:ln cap="flat" cmpd="sng" w="9525">
                <a:solidFill>
                  <a:schemeClr val="lt1"/>
                </a:solidFill>
                <a:prstDash val="solid"/>
                <a:miter lim="800000"/>
                <a:headEnd len="sm" w="sm" type="none"/>
                <a:tailEnd len="sm" w="sm" type="none"/>
              </a:ln>
            </p:spPr>
          </p:cxnSp>
          <p:cxnSp>
            <p:nvCxnSpPr>
              <p:cNvPr id="738" name="Google Shape;738;p40"/>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739" name="Google Shape;739;p40"/>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740" name="Google Shape;740;p40"/>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741" name="Google Shape;741;p40"/>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grpSp>
        <p:nvGrpSpPr>
          <p:cNvPr id="742" name="Google Shape;742;p40"/>
          <p:cNvGrpSpPr/>
          <p:nvPr/>
        </p:nvGrpSpPr>
        <p:grpSpPr>
          <a:xfrm rot="-3355256">
            <a:off x="7761372" y="1929452"/>
            <a:ext cx="473622" cy="231530"/>
            <a:chOff x="410301" y="1740641"/>
            <a:chExt cx="1360714" cy="623519"/>
          </a:xfrm>
        </p:grpSpPr>
        <p:sp>
          <p:nvSpPr>
            <p:cNvPr id="743" name="Google Shape;743;p40"/>
            <p:cNvSpPr/>
            <p:nvPr/>
          </p:nvSpPr>
          <p:spPr>
            <a:xfrm flipH="1" rot="23842">
              <a:off x="412439" y="1742876"/>
              <a:ext cx="646631" cy="618841"/>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4" name="Google Shape;744;p40"/>
            <p:cNvSpPr/>
            <p:nvPr/>
          </p:nvSpPr>
          <p:spPr>
            <a:xfrm rot="-11104">
              <a:off x="1121087" y="1744273"/>
              <a:ext cx="648930" cy="618841"/>
            </a:xfrm>
            <a:prstGeom prst="flowChartDelay">
              <a:avLst/>
            </a:prstGeom>
            <a:solidFill>
              <a:srgbClr val="0471B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745" name="Google Shape;745;p40"/>
            <p:cNvGrpSpPr/>
            <p:nvPr/>
          </p:nvGrpSpPr>
          <p:grpSpPr>
            <a:xfrm>
              <a:off x="572147" y="1912017"/>
              <a:ext cx="1031756" cy="281945"/>
              <a:chOff x="1209676" y="1184988"/>
              <a:chExt cx="3499630" cy="846929"/>
            </a:xfrm>
          </p:grpSpPr>
          <p:sp>
            <p:nvSpPr>
              <p:cNvPr id="746" name="Google Shape;746;p40"/>
              <p:cNvSpPr/>
              <p:nvPr/>
            </p:nvSpPr>
            <p:spPr>
              <a:xfrm rot="-5400000">
                <a:off x="2548944" y="-149616"/>
                <a:ext cx="821095" cy="3499630"/>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7" name="Google Shape;747;p40"/>
              <p:cNvSpPr/>
              <p:nvPr/>
            </p:nvSpPr>
            <p:spPr>
              <a:xfrm flipH="1" rot="-5400000">
                <a:off x="2548944" y="-154277"/>
                <a:ext cx="821097" cy="3499628"/>
              </a:xfrm>
              <a:custGeom>
                <a:rect b="b" l="l" r="r" t="t"/>
                <a:pathLst>
                  <a:path extrusionOk="0" h="3676261" w="914402">
                    <a:moveTo>
                      <a:pt x="914400" y="0"/>
                    </a:moveTo>
                    <a:cubicBezTo>
                      <a:pt x="457200" y="307132"/>
                      <a:pt x="0" y="614265"/>
                      <a:pt x="0" y="923730"/>
                    </a:cubicBezTo>
                    <a:cubicBezTo>
                      <a:pt x="0" y="1233195"/>
                      <a:pt x="912845" y="1542661"/>
                      <a:pt x="914400" y="1856792"/>
                    </a:cubicBezTo>
                    <a:cubicBezTo>
                      <a:pt x="915955" y="2170923"/>
                      <a:pt x="10886" y="2505269"/>
                      <a:pt x="9331" y="2808514"/>
                    </a:cubicBezTo>
                    <a:cubicBezTo>
                      <a:pt x="7776" y="3111759"/>
                      <a:pt x="456423" y="3394010"/>
                      <a:pt x="905070" y="3676261"/>
                    </a:cubicBezTo>
                  </a:path>
                </a:pathLst>
              </a:custGeom>
              <a:no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48" name="Google Shape;748;p40"/>
              <p:cNvCxnSpPr/>
              <p:nvPr/>
            </p:nvCxnSpPr>
            <p:spPr>
              <a:xfrm flipH="1" rot="10800000">
                <a:off x="3205422" y="1302252"/>
                <a:ext cx="2" cy="558874"/>
              </a:xfrm>
              <a:prstGeom prst="straightConnector1">
                <a:avLst/>
              </a:prstGeom>
              <a:noFill/>
              <a:ln cap="flat" cmpd="sng" w="9525">
                <a:solidFill>
                  <a:schemeClr val="lt1"/>
                </a:solidFill>
                <a:prstDash val="solid"/>
                <a:miter lim="800000"/>
                <a:headEnd len="sm" w="sm" type="none"/>
                <a:tailEnd len="sm" w="sm" type="none"/>
              </a:ln>
            </p:spPr>
          </p:cxnSp>
          <p:cxnSp>
            <p:nvCxnSpPr>
              <p:cNvPr id="749" name="Google Shape;749;p40"/>
              <p:cNvCxnSpPr/>
              <p:nvPr/>
            </p:nvCxnSpPr>
            <p:spPr>
              <a:xfrm rot="10800000">
                <a:off x="2730219" y="1343448"/>
                <a:ext cx="0" cy="517678"/>
              </a:xfrm>
              <a:prstGeom prst="straightConnector1">
                <a:avLst/>
              </a:prstGeom>
              <a:noFill/>
              <a:ln cap="flat" cmpd="sng" w="9525">
                <a:solidFill>
                  <a:schemeClr val="lt1"/>
                </a:solidFill>
                <a:prstDash val="solid"/>
                <a:miter lim="800000"/>
                <a:headEnd len="sm" w="sm" type="none"/>
                <a:tailEnd len="sm" w="sm" type="none"/>
              </a:ln>
            </p:spPr>
          </p:cxnSp>
          <p:cxnSp>
            <p:nvCxnSpPr>
              <p:cNvPr id="750" name="Google Shape;750;p40"/>
              <p:cNvCxnSpPr/>
              <p:nvPr/>
            </p:nvCxnSpPr>
            <p:spPr>
              <a:xfrm rot="10800000">
                <a:off x="2962683" y="1213880"/>
                <a:ext cx="0" cy="320323"/>
              </a:xfrm>
              <a:prstGeom prst="straightConnector1">
                <a:avLst/>
              </a:prstGeom>
              <a:noFill/>
              <a:ln cap="flat" cmpd="sng" w="9525">
                <a:solidFill>
                  <a:schemeClr val="lt1"/>
                </a:solidFill>
                <a:prstDash val="solid"/>
                <a:miter lim="800000"/>
                <a:headEnd len="sm" w="sm" type="none"/>
                <a:tailEnd len="sm" w="sm" type="none"/>
              </a:ln>
            </p:spPr>
          </p:cxnSp>
          <p:cxnSp>
            <p:nvCxnSpPr>
              <p:cNvPr id="751" name="Google Shape;751;p40"/>
              <p:cNvCxnSpPr/>
              <p:nvPr/>
            </p:nvCxnSpPr>
            <p:spPr>
              <a:xfrm rot="10800000">
                <a:off x="2962683" y="1597822"/>
                <a:ext cx="0" cy="434096"/>
              </a:xfrm>
              <a:prstGeom prst="straightConnector1">
                <a:avLst/>
              </a:prstGeom>
              <a:noFill/>
              <a:ln cap="flat" cmpd="sng" w="9525">
                <a:solidFill>
                  <a:schemeClr val="lt1"/>
                </a:solidFill>
                <a:prstDash val="solid"/>
                <a:miter lim="800000"/>
                <a:headEnd len="sm" w="sm" type="none"/>
                <a:tailEnd len="sm" w="sm" type="none"/>
              </a:ln>
            </p:spPr>
          </p:cxnSp>
          <p:cxnSp>
            <p:nvCxnSpPr>
              <p:cNvPr id="752" name="Google Shape;752;p40"/>
              <p:cNvCxnSpPr/>
              <p:nvPr/>
            </p:nvCxnSpPr>
            <p:spPr>
              <a:xfrm rot="10800000">
                <a:off x="2376475" y="1383863"/>
                <a:ext cx="0" cy="431007"/>
              </a:xfrm>
              <a:prstGeom prst="straightConnector1">
                <a:avLst/>
              </a:prstGeom>
              <a:noFill/>
              <a:ln cap="flat" cmpd="sng" w="9525">
                <a:solidFill>
                  <a:schemeClr val="lt1"/>
                </a:solidFill>
                <a:prstDash val="solid"/>
                <a:miter lim="800000"/>
                <a:headEnd len="sm" w="sm" type="none"/>
                <a:tailEnd len="sm" w="sm" type="none"/>
              </a:ln>
            </p:spPr>
          </p:cxnSp>
          <p:cxnSp>
            <p:nvCxnSpPr>
              <p:cNvPr id="753" name="Google Shape;753;p40"/>
              <p:cNvCxnSpPr>
                <a:stCxn id="746" idx="1"/>
              </p:cNvCxnSpPr>
              <p:nvPr/>
            </p:nvCxnSpPr>
            <p:spPr>
              <a:xfrm rot="-7750094">
                <a:off x="1723362" y="1337350"/>
                <a:ext cx="728626" cy="524792"/>
              </a:xfrm>
              <a:prstGeom prst="straightConnector1">
                <a:avLst/>
              </a:prstGeom>
              <a:noFill/>
              <a:ln cap="flat" cmpd="sng" w="9525">
                <a:solidFill>
                  <a:schemeClr val="lt1"/>
                </a:solidFill>
                <a:prstDash val="solid"/>
                <a:miter lim="800000"/>
                <a:headEnd len="sm" w="sm" type="none"/>
                <a:tailEnd len="sm" w="sm" type="none"/>
              </a:ln>
            </p:spPr>
          </p:cxnSp>
          <p:cxnSp>
            <p:nvCxnSpPr>
              <p:cNvPr id="754" name="Google Shape;754;p40"/>
              <p:cNvCxnSpPr/>
              <p:nvPr/>
            </p:nvCxnSpPr>
            <p:spPr>
              <a:xfrm rot="10800000">
                <a:off x="3644208" y="1351460"/>
                <a:ext cx="0" cy="515427"/>
              </a:xfrm>
              <a:prstGeom prst="straightConnector1">
                <a:avLst/>
              </a:prstGeom>
              <a:noFill/>
              <a:ln cap="flat" cmpd="sng" w="9525">
                <a:solidFill>
                  <a:schemeClr val="lt1"/>
                </a:solidFill>
                <a:prstDash val="solid"/>
                <a:miter lim="800000"/>
                <a:headEnd len="sm" w="sm" type="none"/>
                <a:tailEnd len="sm" w="sm" type="none"/>
              </a:ln>
            </p:spPr>
          </p:cxnSp>
        </p:grpSp>
        <p:cxnSp>
          <p:nvCxnSpPr>
            <p:cNvPr id="755" name="Google Shape;755;p40"/>
            <p:cNvCxnSpPr/>
            <p:nvPr/>
          </p:nvCxnSpPr>
          <p:spPr>
            <a:xfrm rot="10800000">
              <a:off x="745504" y="1951055"/>
              <a:ext cx="0" cy="194717"/>
            </a:xfrm>
            <a:prstGeom prst="straightConnector1">
              <a:avLst/>
            </a:prstGeom>
            <a:noFill/>
            <a:ln cap="flat" cmpd="sng" w="9525">
              <a:solidFill>
                <a:schemeClr val="lt1"/>
              </a:solidFill>
              <a:prstDash val="solid"/>
              <a:miter lim="800000"/>
              <a:headEnd len="sm" w="sm" type="none"/>
              <a:tailEnd len="sm" w="sm" type="none"/>
            </a:ln>
          </p:spPr>
        </p:cxnSp>
        <p:cxnSp>
          <p:nvCxnSpPr>
            <p:cNvPr id="756" name="Google Shape;756;p40"/>
            <p:cNvCxnSpPr/>
            <p:nvPr/>
          </p:nvCxnSpPr>
          <p:spPr>
            <a:xfrm rot="10800000">
              <a:off x="1459897" y="1967436"/>
              <a:ext cx="0" cy="154270"/>
            </a:xfrm>
            <a:prstGeom prst="straightConnector1">
              <a:avLst/>
            </a:prstGeom>
            <a:noFill/>
            <a:ln cap="flat" cmpd="sng" w="9525">
              <a:solidFill>
                <a:schemeClr val="lt1"/>
              </a:solidFill>
              <a:prstDash val="solid"/>
              <a:miter lim="800000"/>
              <a:headEnd len="sm" w="sm" type="none"/>
              <a:tailEnd len="sm" w="sm" type="none"/>
            </a:ln>
          </p:spPr>
        </p:cxnSp>
        <p:cxnSp>
          <p:nvCxnSpPr>
            <p:cNvPr id="757" name="Google Shape;757;p40"/>
            <p:cNvCxnSpPr/>
            <p:nvPr/>
          </p:nvCxnSpPr>
          <p:spPr>
            <a:xfrm rot="10800000">
              <a:off x="1376007" y="1909089"/>
              <a:ext cx="595" cy="273518"/>
            </a:xfrm>
            <a:prstGeom prst="straightConnector1">
              <a:avLst/>
            </a:prstGeom>
            <a:noFill/>
            <a:ln cap="flat" cmpd="sng" w="9525">
              <a:solidFill>
                <a:schemeClr val="lt1"/>
              </a:solidFill>
              <a:prstDash val="solid"/>
              <a:miter lim="800000"/>
              <a:headEnd len="sm" w="sm" type="none"/>
              <a:tailEnd len="sm" w="sm" type="none"/>
            </a:ln>
          </p:spPr>
        </p:cxnSp>
      </p:grpSp>
      <p:sp>
        <p:nvSpPr>
          <p:cNvPr id="758" name="Google Shape;758;p40"/>
          <p:cNvSpPr txBox="1"/>
          <p:nvPr/>
        </p:nvSpPr>
        <p:spPr>
          <a:xfrm>
            <a:off x="5617061" y="840982"/>
            <a:ext cx="3223031" cy="26545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Verdana"/>
                <a:ea typeface="Verdana"/>
                <a:cs typeface="Verdana"/>
                <a:sym typeface="Verdana"/>
              </a:rPr>
              <a:t>Upstream analysis schema</a:t>
            </a:r>
            <a:endParaRPr b="1" sz="1300">
              <a:solidFill>
                <a:schemeClr val="dk1"/>
              </a:solidFill>
              <a:latin typeface="Verdana"/>
              <a:ea typeface="Verdana"/>
              <a:cs typeface="Verdana"/>
              <a:sym typeface="Verdana"/>
            </a:endParaRPr>
          </a:p>
        </p:txBody>
      </p:sp>
      <p:sp>
        <p:nvSpPr>
          <p:cNvPr id="759" name="Google Shape;759;p40"/>
          <p:cNvSpPr txBox="1"/>
          <p:nvPr/>
        </p:nvSpPr>
        <p:spPr>
          <a:xfrm flipH="1">
            <a:off x="8399019" y="1521066"/>
            <a:ext cx="308830" cy="26545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300">
                <a:solidFill>
                  <a:schemeClr val="dk1"/>
                </a:solidFill>
                <a:latin typeface="Verdana"/>
                <a:ea typeface="Verdana"/>
                <a:cs typeface="Verdana"/>
                <a:sym typeface="Verdana"/>
              </a:rPr>
              <a:t>…</a:t>
            </a:r>
            <a:endParaRPr b="1" sz="1300">
              <a:solidFill>
                <a:schemeClr val="dk1"/>
              </a:solidFill>
              <a:latin typeface="Verdana"/>
              <a:ea typeface="Verdana"/>
              <a:cs typeface="Verdana"/>
              <a:sym typeface="Verdana"/>
            </a:endParaRPr>
          </a:p>
        </p:txBody>
      </p:sp>
      <p:sp>
        <p:nvSpPr>
          <p:cNvPr id="760" name="Google Shape;760;p40"/>
          <p:cNvSpPr/>
          <p:nvPr/>
        </p:nvSpPr>
        <p:spPr>
          <a:xfrm>
            <a:off x="492634" y="2223254"/>
            <a:ext cx="5488348" cy="761747"/>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Verdana"/>
                <a:ea typeface="Verdana"/>
                <a:cs typeface="Verdana"/>
                <a:sym typeface="Verdana"/>
              </a:rPr>
              <a:t>The second step searches for common master-regulators of the identified transcription factors by building a personalized signal transduction network of the studied pathology using the </a:t>
            </a:r>
            <a:r>
              <a:rPr lang="en" sz="1100" u="sng">
                <a:solidFill>
                  <a:schemeClr val="hlink"/>
                </a:solidFill>
                <a:latin typeface="Verdana"/>
                <a:ea typeface="Verdana"/>
                <a:cs typeface="Verdana"/>
                <a:sym typeface="Verdana"/>
                <a:hlinkClick r:id="rId5"/>
              </a:rPr>
              <a:t>TRANSPATH</a:t>
            </a:r>
            <a:r>
              <a:rPr baseline="30000" lang="en" sz="1100" u="sng">
                <a:solidFill>
                  <a:schemeClr val="hlink"/>
                </a:solidFill>
                <a:latin typeface="Verdana"/>
                <a:ea typeface="Verdana"/>
                <a:cs typeface="Verdana"/>
                <a:sym typeface="Verdana"/>
                <a:hlinkClick r:id="rId6"/>
              </a:rPr>
              <a:t>®</a:t>
            </a:r>
            <a:r>
              <a:rPr baseline="30000" lang="en" sz="1100">
                <a:solidFill>
                  <a:schemeClr val="dk1"/>
                </a:solidFill>
                <a:latin typeface="Verdana"/>
                <a:ea typeface="Verdana"/>
                <a:cs typeface="Verdana"/>
                <a:sym typeface="Verdana"/>
              </a:rPr>
              <a:t> </a:t>
            </a:r>
            <a:r>
              <a:rPr lang="en" sz="1100">
                <a:solidFill>
                  <a:schemeClr val="dk1"/>
                </a:solidFill>
                <a:latin typeface="Verdana"/>
                <a:ea typeface="Verdana"/>
                <a:cs typeface="Verdana"/>
                <a:sym typeface="Verdana"/>
              </a:rPr>
              <a:t>database of mammalian signal transduction and metabolic pathways.</a:t>
            </a:r>
            <a:endParaRPr sz="1100"/>
          </a:p>
        </p:txBody>
      </p:sp>
      <p:sp>
        <p:nvSpPr>
          <p:cNvPr id="761" name="Google Shape;761;p40"/>
          <p:cNvSpPr/>
          <p:nvPr/>
        </p:nvSpPr>
        <p:spPr>
          <a:xfrm>
            <a:off x="490832" y="3093985"/>
            <a:ext cx="5183823" cy="1633139"/>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Verdana"/>
                <a:ea typeface="Verdana"/>
                <a:cs typeface="Verdana"/>
                <a:sym typeface="Verdana"/>
              </a:rPr>
              <a:t>The identified master regulators are prospective drug targets candidates and they are used for further selection of chemical compounds that can bring therapeutic benefit for the studied clinical case. In this step the </a:t>
            </a:r>
            <a:r>
              <a:rPr lang="en" sz="1100" u="sng">
                <a:solidFill>
                  <a:schemeClr val="hlink"/>
                </a:solidFill>
                <a:latin typeface="Verdana"/>
                <a:ea typeface="Verdana"/>
                <a:cs typeface="Verdana"/>
                <a:sym typeface="Verdana"/>
                <a:hlinkClick r:id="rId7"/>
              </a:rPr>
              <a:t>HumanPSD™</a:t>
            </a:r>
            <a:r>
              <a:rPr lang="en" sz="1100">
                <a:solidFill>
                  <a:schemeClr val="dk1"/>
                </a:solidFill>
                <a:latin typeface="Verdana"/>
                <a:ea typeface="Verdana"/>
                <a:cs typeface="Verdana"/>
                <a:sym typeface="Verdana"/>
              </a:rPr>
              <a:t> database is employed to identify drugs that have been tested in clinical trials and </a:t>
            </a:r>
            <a:r>
              <a:rPr lang="en" sz="1100" u="sng">
                <a:solidFill>
                  <a:schemeClr val="hlink"/>
                </a:solidFill>
                <a:latin typeface="Verdana"/>
                <a:ea typeface="Verdana"/>
                <a:cs typeface="Verdana"/>
                <a:sym typeface="Verdana"/>
                <a:hlinkClick r:id="rId8"/>
              </a:rPr>
              <a:t>PASS</a:t>
            </a:r>
            <a:r>
              <a:rPr lang="en" sz="1100">
                <a:solidFill>
                  <a:schemeClr val="dk1"/>
                </a:solidFill>
                <a:latin typeface="Verdana"/>
                <a:ea typeface="Verdana"/>
                <a:cs typeface="Verdana"/>
                <a:sym typeface="Verdana"/>
              </a:rPr>
              <a:t> tool is used to perform cheminformatic analysis and predict small molecules that can affect the identified targets. </a:t>
            </a:r>
            <a:endParaRPr sz="1100"/>
          </a:p>
          <a:p>
            <a:pPr indent="0" lvl="0" marL="0" marR="0" rtl="0" algn="just">
              <a:spcBef>
                <a:spcPts val="200"/>
              </a:spcBef>
              <a:spcAft>
                <a:spcPts val="0"/>
              </a:spcAft>
              <a:buNone/>
            </a:pPr>
            <a:r>
              <a:t/>
            </a:r>
            <a:endParaRPr sz="500">
              <a:solidFill>
                <a:schemeClr val="dk1"/>
              </a:solidFill>
              <a:latin typeface="Verdana"/>
              <a:ea typeface="Verdana"/>
              <a:cs typeface="Verdana"/>
              <a:sym typeface="Verdana"/>
            </a:endParaRPr>
          </a:p>
          <a:p>
            <a:pPr indent="0" lvl="0" marL="0" marR="0" rtl="0" algn="just">
              <a:spcBef>
                <a:spcPts val="200"/>
              </a:spcBef>
              <a:spcAft>
                <a:spcPts val="0"/>
              </a:spcAft>
              <a:buNone/>
            </a:pPr>
            <a:r>
              <a:t/>
            </a:r>
            <a:endParaRPr sz="100">
              <a:solidFill>
                <a:schemeClr val="dk1"/>
              </a:solidFill>
              <a:latin typeface="Verdana"/>
              <a:ea typeface="Verdana"/>
              <a:cs typeface="Verdana"/>
              <a:sym typeface="Verdana"/>
            </a:endParaRPr>
          </a:p>
          <a:p>
            <a:pPr indent="0" lvl="0" marL="0" marR="0" rtl="0" algn="just">
              <a:spcBef>
                <a:spcPts val="200"/>
              </a:spcBef>
              <a:spcAft>
                <a:spcPts val="0"/>
              </a:spcAft>
              <a:buNone/>
            </a:pPr>
            <a:r>
              <a:rPr lang="en" sz="1100">
                <a:solidFill>
                  <a:schemeClr val="dk1"/>
                </a:solidFill>
                <a:latin typeface="Verdana"/>
                <a:ea typeface="Verdana"/>
                <a:cs typeface="Verdana"/>
                <a:sym typeface="Verdana"/>
              </a:rPr>
              <a:t>As  the  result of analysis a comprehensive report is generated. </a:t>
            </a:r>
            <a:endParaRPr sz="1100" strike="sngStrike">
              <a:solidFill>
                <a:schemeClr val="dk1"/>
              </a:solidFill>
              <a:latin typeface="Verdana"/>
              <a:ea typeface="Verdana"/>
              <a:cs typeface="Verdana"/>
              <a:sym typeface="Verdana"/>
            </a:endParaRPr>
          </a:p>
        </p:txBody>
      </p:sp>
      <p:sp>
        <p:nvSpPr>
          <p:cNvPr id="762" name="Google Shape;762;p40"/>
          <p:cNvSpPr/>
          <p:nvPr/>
        </p:nvSpPr>
        <p:spPr>
          <a:xfrm>
            <a:off x="493472" y="1408925"/>
            <a:ext cx="5142703" cy="807913"/>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500">
              <a:solidFill>
                <a:schemeClr val="dk1"/>
              </a:solidFill>
              <a:latin typeface="Verdana"/>
              <a:ea typeface="Verdana"/>
              <a:cs typeface="Verdana"/>
              <a:sym typeface="Verdana"/>
            </a:endParaRPr>
          </a:p>
          <a:p>
            <a:pPr indent="0" lvl="0" marL="0" marR="0" rtl="0" algn="just">
              <a:spcBef>
                <a:spcPts val="200"/>
              </a:spcBef>
              <a:spcAft>
                <a:spcPts val="0"/>
              </a:spcAft>
              <a:buNone/>
            </a:pPr>
            <a:r>
              <a:rPr lang="en" sz="1100">
                <a:solidFill>
                  <a:schemeClr val="dk1"/>
                </a:solidFill>
                <a:latin typeface="Verdana"/>
                <a:ea typeface="Verdana"/>
                <a:cs typeface="Verdana"/>
                <a:sym typeface="Verdana"/>
              </a:rPr>
              <a:t>In the first step of this analysis the transcription factors that regulate differentially expressed or mutated genes are identified with the use of the </a:t>
            </a:r>
            <a:r>
              <a:rPr lang="en" sz="1100" u="sng">
                <a:solidFill>
                  <a:schemeClr val="hlink"/>
                </a:solidFill>
                <a:latin typeface="Verdana"/>
                <a:ea typeface="Verdana"/>
                <a:cs typeface="Verdana"/>
                <a:sym typeface="Verdana"/>
                <a:hlinkClick r:id="rId9"/>
              </a:rPr>
              <a:t>TRANSFAC</a:t>
            </a:r>
            <a:r>
              <a:rPr baseline="30000" lang="en" sz="1100" u="sng">
                <a:solidFill>
                  <a:schemeClr val="hlink"/>
                </a:solidFill>
                <a:latin typeface="Verdana"/>
                <a:ea typeface="Verdana"/>
                <a:cs typeface="Verdana"/>
                <a:sym typeface="Verdana"/>
                <a:hlinkClick r:id="rId10"/>
              </a:rPr>
              <a:t>®</a:t>
            </a:r>
            <a:r>
              <a:rPr lang="en" sz="1100">
                <a:solidFill>
                  <a:schemeClr val="dk1"/>
                </a:solidFill>
                <a:latin typeface="Verdana"/>
                <a:ea typeface="Verdana"/>
                <a:cs typeface="Verdana"/>
                <a:sym typeface="Verdana"/>
              </a:rPr>
              <a:t> database of transcription factors binding sites. </a:t>
            </a:r>
            <a:endParaRPr sz="1100"/>
          </a:p>
          <a:p>
            <a:pPr indent="0" lvl="0" marL="0" marR="0" rtl="0" algn="just">
              <a:spcBef>
                <a:spcPts val="200"/>
              </a:spcBef>
              <a:spcAft>
                <a:spcPts val="0"/>
              </a:spcAft>
              <a:buNone/>
            </a:pPr>
            <a:r>
              <a:t/>
            </a:r>
            <a:endParaRPr sz="500">
              <a:solidFill>
                <a:schemeClr val="dk1"/>
              </a:solidFill>
              <a:latin typeface="Verdana"/>
              <a:ea typeface="Verdana"/>
              <a:cs typeface="Verdana"/>
              <a:sym typeface="Verdana"/>
            </a:endParaRPr>
          </a:p>
        </p:txBody>
      </p:sp>
      <p:sp>
        <p:nvSpPr>
          <p:cNvPr id="763" name="Google Shape;763;p40"/>
          <p:cNvSpPr txBox="1"/>
          <p:nvPr/>
        </p:nvSpPr>
        <p:spPr>
          <a:xfrm>
            <a:off x="7600948" y="62472"/>
            <a:ext cx="1366687" cy="591375"/>
          </a:xfrm>
          <a:prstGeom prst="rect">
            <a:avLst/>
          </a:prstGeom>
          <a:noFill/>
          <a:ln>
            <a:noFill/>
          </a:ln>
        </p:spPr>
        <p:txBody>
          <a:bodyPr anchorCtr="0" anchor="t" bIns="52775" lIns="105575" spcFirstLastPara="1" rIns="105575" wrap="square" tIns="52775">
            <a:noAutofit/>
          </a:bodyPr>
          <a:lstStyle/>
          <a:p>
            <a:pPr indent="0" lvl="0" marL="0" marR="0" rtl="0" algn="l">
              <a:spcBef>
                <a:spcPts val="0"/>
              </a:spcBef>
              <a:spcAft>
                <a:spcPts val="0"/>
              </a:spcAft>
              <a:buNone/>
            </a:pPr>
            <a:r>
              <a:rPr b="1" lang="en" sz="1600">
                <a:solidFill>
                  <a:srgbClr val="0471B5"/>
                </a:solidFill>
                <a:latin typeface="Verdana"/>
                <a:ea typeface="Verdana"/>
                <a:cs typeface="Verdana"/>
                <a:sym typeface="Verdana"/>
              </a:rPr>
              <a:t>Genome Enhancer</a:t>
            </a:r>
            <a:endParaRPr sz="1100"/>
          </a:p>
        </p:txBody>
      </p:sp>
      <p:pic>
        <p:nvPicPr>
          <p:cNvPr id="764" name="Google Shape;764;p40"/>
          <p:cNvPicPr preferRelativeResize="0"/>
          <p:nvPr/>
        </p:nvPicPr>
        <p:blipFill rotWithShape="1">
          <a:blip r:embed="rId11">
            <a:alphaModFix/>
          </a:blip>
          <a:srcRect b="0" l="0" r="0" t="0"/>
          <a:stretch/>
        </p:blipFill>
        <p:spPr>
          <a:xfrm>
            <a:off x="6828536" y="174514"/>
            <a:ext cx="815655" cy="3525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41"/>
          <p:cNvPicPr preferRelativeResize="0"/>
          <p:nvPr/>
        </p:nvPicPr>
        <p:blipFill>
          <a:blip r:embed="rId3">
            <a:alphaModFix/>
          </a:blip>
          <a:stretch>
            <a:fillRect/>
          </a:stretch>
        </p:blipFill>
        <p:spPr>
          <a:xfrm>
            <a:off x="439550" y="177800"/>
            <a:ext cx="8511800" cy="478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3" name="Shape 773"/>
        <p:cNvGrpSpPr/>
        <p:nvPr/>
      </p:nvGrpSpPr>
      <p:grpSpPr>
        <a:xfrm>
          <a:off x="0" y="0"/>
          <a:ext cx="0" cy="0"/>
          <a:chOff x="0" y="0"/>
          <a:chExt cx="0" cy="0"/>
        </a:xfrm>
      </p:grpSpPr>
      <p:sp>
        <p:nvSpPr>
          <p:cNvPr id="774" name="Google Shape;774;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775" name="Google Shape;775;p42"/>
          <p:cNvPicPr preferRelativeResize="0"/>
          <p:nvPr/>
        </p:nvPicPr>
        <p:blipFill rotWithShape="1">
          <a:blip r:embed="rId3">
            <a:alphaModFix/>
          </a:blip>
          <a:srcRect b="0" l="0" r="0" t="0"/>
          <a:stretch/>
        </p:blipFill>
        <p:spPr>
          <a:xfrm>
            <a:off x="0" y="1116377"/>
            <a:ext cx="9144000" cy="29107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9" name="Shape 779"/>
        <p:cNvGrpSpPr/>
        <p:nvPr/>
      </p:nvGrpSpPr>
      <p:grpSpPr>
        <a:xfrm>
          <a:off x="0" y="0"/>
          <a:ext cx="0" cy="0"/>
          <a:chOff x="0" y="0"/>
          <a:chExt cx="0" cy="0"/>
        </a:xfrm>
      </p:grpSpPr>
      <p:sp>
        <p:nvSpPr>
          <p:cNvPr id="780" name="Google Shape;780;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781" name="Google Shape;781;p43"/>
          <p:cNvPicPr preferRelativeResize="0"/>
          <p:nvPr/>
        </p:nvPicPr>
        <p:blipFill rotWithShape="1">
          <a:blip r:embed="rId3">
            <a:alphaModFix/>
          </a:blip>
          <a:srcRect b="0" l="0" r="0" t="0"/>
          <a:stretch/>
        </p:blipFill>
        <p:spPr>
          <a:xfrm>
            <a:off x="638557" y="0"/>
            <a:ext cx="786688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Who are we?</a:t>
            </a:r>
            <a:endParaRPr/>
          </a:p>
        </p:txBody>
      </p:sp>
      <p:sp>
        <p:nvSpPr>
          <p:cNvPr id="143" name="Google Shape;143;p26"/>
          <p:cNvSpPr txBox="1"/>
          <p:nvPr>
            <p:ph idx="1" type="body"/>
          </p:nvPr>
        </p:nvSpPr>
        <p:spPr>
          <a:xfrm>
            <a:off x="329700" y="977875"/>
            <a:ext cx="4821000" cy="347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Arial"/>
              <a:buChar char="●"/>
            </a:pPr>
            <a:r>
              <a:rPr lang="en"/>
              <a:t>The Systems Genetics lab at Clemson</a:t>
            </a:r>
            <a:endParaRPr/>
          </a:p>
          <a:p>
            <a:pPr indent="-342900" lvl="0" marL="457200" marR="0" rtl="0" algn="l">
              <a:lnSpc>
                <a:spcPct val="100000"/>
              </a:lnSpc>
              <a:spcBef>
                <a:spcPts val="1000"/>
              </a:spcBef>
              <a:spcAft>
                <a:spcPts val="0"/>
              </a:spcAft>
              <a:buSzPts val="1800"/>
              <a:buChar char="●"/>
            </a:pPr>
            <a:r>
              <a:rPr lang="en"/>
              <a:t>Reed Bender	</a:t>
            </a:r>
            <a:endParaRPr/>
          </a:p>
          <a:p>
            <a:pPr indent="-317500" lvl="1" marL="914400" marR="0" rtl="0" algn="l">
              <a:lnSpc>
                <a:spcPct val="100000"/>
              </a:lnSpc>
              <a:spcBef>
                <a:spcPts val="1000"/>
              </a:spcBef>
              <a:spcAft>
                <a:spcPts val="0"/>
              </a:spcAft>
              <a:buSzPts val="1400"/>
              <a:buChar char="○"/>
            </a:pPr>
            <a:r>
              <a:rPr lang="en"/>
              <a:t>M.S. Student in Biomedical Data Science and Informatics</a:t>
            </a:r>
            <a:endParaRPr/>
          </a:p>
          <a:p>
            <a:pPr indent="-342900" lvl="0" marL="457200" rtl="0" algn="l">
              <a:lnSpc>
                <a:spcPct val="100000"/>
              </a:lnSpc>
              <a:spcBef>
                <a:spcPts val="1000"/>
              </a:spcBef>
              <a:spcAft>
                <a:spcPts val="0"/>
              </a:spcAft>
              <a:buSzPts val="1800"/>
              <a:buChar char="●"/>
            </a:pPr>
            <a:r>
              <a:rPr lang="en" sz="1800"/>
              <a:t>Benafsh Husain Sapra</a:t>
            </a:r>
            <a:endParaRPr sz="1800"/>
          </a:p>
          <a:p>
            <a:pPr indent="-317500" lvl="1" marL="914400" rtl="0" algn="l">
              <a:lnSpc>
                <a:spcPct val="100000"/>
              </a:lnSpc>
              <a:spcBef>
                <a:spcPts val="1000"/>
              </a:spcBef>
              <a:spcAft>
                <a:spcPts val="0"/>
              </a:spcAft>
              <a:buSzPts val="1400"/>
              <a:buChar char="○"/>
            </a:pPr>
            <a:r>
              <a:rPr lang="en"/>
              <a:t>PhD Candidate in Biomedical Data Science and Informatics</a:t>
            </a:r>
            <a:endParaRPr/>
          </a:p>
          <a:p>
            <a:pPr indent="-342900" lvl="0" marL="457200" marR="0" rtl="0" algn="l">
              <a:lnSpc>
                <a:spcPct val="100000"/>
              </a:lnSpc>
              <a:spcBef>
                <a:spcPts val="1000"/>
              </a:spcBef>
              <a:spcAft>
                <a:spcPts val="0"/>
              </a:spcAft>
              <a:buSzPts val="1800"/>
              <a:buChar char="●"/>
            </a:pPr>
            <a:r>
              <a:rPr lang="en"/>
              <a:t>Ben Shealy</a:t>
            </a:r>
            <a:endParaRPr/>
          </a:p>
          <a:p>
            <a:pPr indent="-317500" lvl="1" marL="914400" marR="0" rtl="0" algn="l">
              <a:lnSpc>
                <a:spcPct val="100000"/>
              </a:lnSpc>
              <a:spcBef>
                <a:spcPts val="1000"/>
              </a:spcBef>
              <a:spcAft>
                <a:spcPts val="1000"/>
              </a:spcAft>
              <a:buSzPts val="1400"/>
              <a:buChar char="○"/>
            </a:pPr>
            <a:r>
              <a:rPr lang="en"/>
              <a:t>PhD Candidate in Computer Engineering</a:t>
            </a:r>
            <a:endParaRPr/>
          </a:p>
        </p:txBody>
      </p:sp>
      <p:pic>
        <p:nvPicPr>
          <p:cNvPr id="144" name="Google Shape;144;p26"/>
          <p:cNvPicPr preferRelativeResize="0"/>
          <p:nvPr/>
        </p:nvPicPr>
        <p:blipFill rotWithShape="1">
          <a:blip r:embed="rId3">
            <a:alphaModFix/>
          </a:blip>
          <a:srcRect b="14551" l="0" r="5176" t="34495"/>
          <a:stretch/>
        </p:blipFill>
        <p:spPr>
          <a:xfrm>
            <a:off x="5332651" y="1947222"/>
            <a:ext cx="3323149" cy="2380946"/>
          </a:xfrm>
          <a:prstGeom prst="rect">
            <a:avLst/>
          </a:prstGeom>
          <a:noFill/>
          <a:ln>
            <a:noFill/>
          </a:ln>
        </p:spPr>
      </p:pic>
      <p:pic>
        <p:nvPicPr>
          <p:cNvPr id="145" name="Google Shape;145;p26"/>
          <p:cNvPicPr preferRelativeResize="0"/>
          <p:nvPr/>
        </p:nvPicPr>
        <p:blipFill rotWithShape="1">
          <a:blip r:embed="rId4">
            <a:alphaModFix/>
          </a:blip>
          <a:srcRect b="0" l="0" r="0" t="0"/>
          <a:stretch/>
        </p:blipFill>
        <p:spPr>
          <a:xfrm>
            <a:off x="7287177" y="232800"/>
            <a:ext cx="1469575" cy="1469575"/>
          </a:xfrm>
          <a:prstGeom prst="rect">
            <a:avLst/>
          </a:prstGeom>
          <a:noFill/>
          <a:ln>
            <a:noFill/>
          </a:ln>
        </p:spPr>
      </p:pic>
      <p:sp>
        <p:nvSpPr>
          <p:cNvPr id="146" name="Google Shape;146;p26"/>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5" name="Shape 785"/>
        <p:cNvGrpSpPr/>
        <p:nvPr/>
      </p:nvGrpSpPr>
      <p:grpSpPr>
        <a:xfrm>
          <a:off x="0" y="0"/>
          <a:ext cx="0" cy="0"/>
          <a:chOff x="0" y="0"/>
          <a:chExt cx="0" cy="0"/>
        </a:xfrm>
      </p:grpSpPr>
      <p:sp>
        <p:nvSpPr>
          <p:cNvPr id="786" name="Google Shape;786;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787" name="Google Shape;787;p44"/>
          <p:cNvPicPr preferRelativeResize="0"/>
          <p:nvPr/>
        </p:nvPicPr>
        <p:blipFill rotWithShape="1">
          <a:blip r:embed="rId3">
            <a:alphaModFix/>
          </a:blip>
          <a:srcRect b="0" l="0" r="0" t="0"/>
          <a:stretch/>
        </p:blipFill>
        <p:spPr>
          <a:xfrm>
            <a:off x="0" y="1376188"/>
            <a:ext cx="7293769" cy="32038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91" name="Shape 791"/>
        <p:cNvGrpSpPr/>
        <p:nvPr/>
      </p:nvGrpSpPr>
      <p:grpSpPr>
        <a:xfrm>
          <a:off x="0" y="0"/>
          <a:ext cx="0" cy="0"/>
          <a:chOff x="0" y="0"/>
          <a:chExt cx="0" cy="0"/>
        </a:xfrm>
      </p:grpSpPr>
      <p:sp>
        <p:nvSpPr>
          <p:cNvPr id="792" name="Google Shape;792;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793" name="Google Shape;793;p45"/>
          <p:cNvPicPr preferRelativeResize="0"/>
          <p:nvPr/>
        </p:nvPicPr>
        <p:blipFill rotWithShape="1">
          <a:blip r:embed="rId3">
            <a:alphaModFix/>
          </a:blip>
          <a:srcRect b="0" l="0" r="0" t="0"/>
          <a:stretch/>
        </p:blipFill>
        <p:spPr>
          <a:xfrm>
            <a:off x="346517" y="0"/>
            <a:ext cx="845096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97" name="Shape 797"/>
        <p:cNvGrpSpPr/>
        <p:nvPr/>
      </p:nvGrpSpPr>
      <p:grpSpPr>
        <a:xfrm>
          <a:off x="0" y="0"/>
          <a:ext cx="0" cy="0"/>
          <a:chOff x="0" y="0"/>
          <a:chExt cx="0" cy="0"/>
        </a:xfrm>
      </p:grpSpPr>
      <p:sp>
        <p:nvSpPr>
          <p:cNvPr id="798" name="Google Shape;798;p4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799" name="Google Shape;799;p46"/>
          <p:cNvPicPr preferRelativeResize="0"/>
          <p:nvPr/>
        </p:nvPicPr>
        <p:blipFill rotWithShape="1">
          <a:blip r:embed="rId3">
            <a:alphaModFix/>
          </a:blip>
          <a:srcRect b="0" l="0" r="0" t="0"/>
          <a:stretch/>
        </p:blipFill>
        <p:spPr>
          <a:xfrm>
            <a:off x="0" y="125266"/>
            <a:ext cx="9144000" cy="48929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03" name="Shape 803"/>
        <p:cNvGrpSpPr/>
        <p:nvPr/>
      </p:nvGrpSpPr>
      <p:grpSpPr>
        <a:xfrm>
          <a:off x="0" y="0"/>
          <a:ext cx="0" cy="0"/>
          <a:chOff x="0" y="0"/>
          <a:chExt cx="0" cy="0"/>
        </a:xfrm>
      </p:grpSpPr>
      <p:sp>
        <p:nvSpPr>
          <p:cNvPr id="804" name="Google Shape;804;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805" name="Google Shape;805;p47"/>
          <p:cNvPicPr preferRelativeResize="0"/>
          <p:nvPr/>
        </p:nvPicPr>
        <p:blipFill rotWithShape="1">
          <a:blip r:embed="rId3">
            <a:alphaModFix/>
          </a:blip>
          <a:srcRect b="0" l="0" r="0" t="0"/>
          <a:stretch/>
        </p:blipFill>
        <p:spPr>
          <a:xfrm>
            <a:off x="171450" y="1427925"/>
            <a:ext cx="8677441" cy="33369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pic>
        <p:nvPicPr>
          <p:cNvPr id="811" name="Google Shape;811;p48"/>
          <p:cNvPicPr preferRelativeResize="0"/>
          <p:nvPr/>
        </p:nvPicPr>
        <p:blipFill rotWithShape="1">
          <a:blip r:embed="rId3">
            <a:alphaModFix/>
          </a:blip>
          <a:srcRect b="0" l="0" r="0" t="0"/>
          <a:stretch/>
        </p:blipFill>
        <p:spPr>
          <a:xfrm>
            <a:off x="35719" y="453628"/>
            <a:ext cx="9072563" cy="42362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15" name="Shape 815"/>
        <p:cNvGrpSpPr/>
        <p:nvPr/>
      </p:nvGrpSpPr>
      <p:grpSpPr>
        <a:xfrm>
          <a:off x="0" y="0"/>
          <a:ext cx="0" cy="0"/>
          <a:chOff x="0" y="0"/>
          <a:chExt cx="0" cy="0"/>
        </a:xfrm>
      </p:grpSpPr>
      <p:sp>
        <p:nvSpPr>
          <p:cNvPr id="816" name="Google Shape;816;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20" name="Shape 820"/>
        <p:cNvGrpSpPr/>
        <p:nvPr/>
      </p:nvGrpSpPr>
      <p:grpSpPr>
        <a:xfrm>
          <a:off x="0" y="0"/>
          <a:ext cx="0" cy="0"/>
          <a:chOff x="0" y="0"/>
          <a:chExt cx="0" cy="0"/>
        </a:xfrm>
      </p:grpSpPr>
      <p:sp>
        <p:nvSpPr>
          <p:cNvPr id="821" name="Google Shape;821;p50"/>
          <p:cNvSpPr txBox="1"/>
          <p:nvPr>
            <p:ph type="title"/>
          </p:nvPr>
        </p:nvSpPr>
        <p:spPr>
          <a:xfrm>
            <a:off x="311700" y="292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Workflow Diagram</a:t>
            </a:r>
            <a:endParaRPr/>
          </a:p>
        </p:txBody>
      </p:sp>
      <p:sp>
        <p:nvSpPr>
          <p:cNvPr id="822" name="Google Shape;822;p50"/>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0" name="Shape 150"/>
        <p:cNvGrpSpPr/>
        <p:nvPr/>
      </p:nvGrpSpPr>
      <p:grpSpPr>
        <a:xfrm>
          <a:off x="0" y="0"/>
          <a:ext cx="0" cy="0"/>
          <a:chOff x="0" y="0"/>
          <a:chExt cx="0" cy="0"/>
        </a:xfrm>
      </p:grpSpPr>
      <p:sp>
        <p:nvSpPr>
          <p:cNvPr id="151" name="Google Shape;151;p27"/>
          <p:cNvSpPr txBox="1"/>
          <p:nvPr>
            <p:ph idx="1" type="body"/>
          </p:nvPr>
        </p:nvSpPr>
        <p:spPr>
          <a:xfrm>
            <a:off x="329700" y="3468650"/>
            <a:ext cx="8484600" cy="113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100"/>
              </a:spcBef>
              <a:spcAft>
                <a:spcPts val="0"/>
              </a:spcAft>
              <a:buClr>
                <a:schemeClr val="dk1"/>
              </a:buClr>
              <a:buSzPts val="1100"/>
              <a:buFont typeface="Arial"/>
              <a:buNone/>
            </a:pPr>
            <a:r>
              <a:rPr b="1" i="1" lang="en" sz="1150">
                <a:solidFill>
                  <a:schemeClr val="dk1"/>
                </a:solidFill>
                <a:highlight>
                  <a:srgbClr val="FFFFFF"/>
                </a:highlight>
                <a:latin typeface="Montserrat"/>
                <a:ea typeface="Montserrat"/>
                <a:cs typeface="Montserrat"/>
                <a:sym typeface="Montserrat"/>
              </a:rPr>
              <a:t>Tony Stark:</a:t>
            </a:r>
            <a:r>
              <a:rPr i="1" lang="en" sz="1150">
                <a:solidFill>
                  <a:schemeClr val="dk1"/>
                </a:solidFill>
                <a:highlight>
                  <a:srgbClr val="FFFFFF"/>
                </a:highlight>
                <a:latin typeface="Montserrat"/>
                <a:ea typeface="Montserrat"/>
                <a:cs typeface="Montserrat"/>
                <a:sym typeface="Montserrat"/>
              </a:rPr>
              <a:t> “I shouldn’t do anything. They could kill you, they’re gonna kill me, either way, and even if they don’t, I’ll probably be dead in a week.”</a:t>
            </a:r>
            <a:endParaRPr i="1" sz="1150">
              <a:solidFill>
                <a:schemeClr val="dk1"/>
              </a:solidFill>
              <a:highlight>
                <a:srgbClr val="FFFFFF"/>
              </a:highlight>
              <a:latin typeface="Montserrat"/>
              <a:ea typeface="Montserrat"/>
              <a:cs typeface="Montserrat"/>
              <a:sym typeface="Montserrat"/>
            </a:endParaRPr>
          </a:p>
          <a:p>
            <a:pPr indent="0" lvl="0" marL="0" marR="0" rtl="0" algn="ctr">
              <a:lnSpc>
                <a:spcPct val="115000"/>
              </a:lnSpc>
              <a:spcBef>
                <a:spcPts val="1100"/>
              </a:spcBef>
              <a:spcAft>
                <a:spcPts val="0"/>
              </a:spcAft>
              <a:buSzPts val="1800"/>
              <a:buNone/>
            </a:pPr>
            <a:r>
              <a:rPr b="1" i="1" lang="en" sz="1150">
                <a:solidFill>
                  <a:schemeClr val="dk1"/>
                </a:solidFill>
                <a:highlight>
                  <a:srgbClr val="FFFFFF"/>
                </a:highlight>
                <a:latin typeface="Montserrat"/>
                <a:ea typeface="Montserrat"/>
                <a:cs typeface="Montserrat"/>
                <a:sym typeface="Montserrat"/>
              </a:rPr>
              <a:t>Yinsen:</a:t>
            </a:r>
            <a:r>
              <a:rPr i="1" lang="en" sz="1150">
                <a:solidFill>
                  <a:schemeClr val="dk1"/>
                </a:solidFill>
                <a:highlight>
                  <a:srgbClr val="FFFFFF"/>
                </a:highlight>
                <a:latin typeface="Montserrat"/>
                <a:ea typeface="Montserrat"/>
                <a:cs typeface="Montserrat"/>
                <a:sym typeface="Montserrat"/>
              </a:rPr>
              <a:t> “Then this is a very important week for you, isn’t it?”</a:t>
            </a:r>
            <a:endParaRPr/>
          </a:p>
        </p:txBody>
      </p:sp>
      <p:sp>
        <p:nvSpPr>
          <p:cNvPr id="152" name="Google Shape;15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Who’s the Patient?</a:t>
            </a:r>
            <a:endParaRPr/>
          </a:p>
        </p:txBody>
      </p:sp>
      <p:sp>
        <p:nvSpPr>
          <p:cNvPr id="153" name="Google Shape;153;p27"/>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4" name="Google Shape;154;p27"/>
          <p:cNvPicPr preferRelativeResize="0"/>
          <p:nvPr/>
        </p:nvPicPr>
        <p:blipFill rotWithShape="1">
          <a:blip r:embed="rId3">
            <a:alphaModFix/>
          </a:blip>
          <a:srcRect b="0" l="0" r="0" t="0"/>
          <a:stretch/>
        </p:blipFill>
        <p:spPr>
          <a:xfrm>
            <a:off x="5581429" y="391275"/>
            <a:ext cx="2095725" cy="3128300"/>
          </a:xfrm>
          <a:prstGeom prst="rect">
            <a:avLst/>
          </a:prstGeom>
          <a:noFill/>
          <a:ln>
            <a:noFill/>
          </a:ln>
        </p:spPr>
      </p:pic>
      <p:pic>
        <p:nvPicPr>
          <p:cNvPr id="155" name="Google Shape;155;p27"/>
          <p:cNvPicPr preferRelativeResize="0"/>
          <p:nvPr/>
        </p:nvPicPr>
        <p:blipFill rotWithShape="1">
          <a:blip r:embed="rId4">
            <a:alphaModFix/>
          </a:blip>
          <a:srcRect b="0" l="0" r="0" t="0"/>
          <a:stretch/>
        </p:blipFill>
        <p:spPr>
          <a:xfrm>
            <a:off x="887200" y="1322525"/>
            <a:ext cx="3814204" cy="214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9" name="Shape 159"/>
        <p:cNvGrpSpPr/>
        <p:nvPr/>
      </p:nvGrpSpPr>
      <p:grpSpPr>
        <a:xfrm>
          <a:off x="0" y="0"/>
          <a:ext cx="0" cy="0"/>
          <a:chOff x="0" y="0"/>
          <a:chExt cx="0" cy="0"/>
        </a:xfrm>
      </p:grpSpPr>
      <p:pic>
        <p:nvPicPr>
          <p:cNvPr id="160" name="Google Shape;160;p28"/>
          <p:cNvPicPr preferRelativeResize="0"/>
          <p:nvPr/>
        </p:nvPicPr>
        <p:blipFill rotWithShape="1">
          <a:blip r:embed="rId3">
            <a:alphaModFix/>
          </a:blip>
          <a:srcRect b="0" l="14242" r="7332" t="0"/>
          <a:stretch/>
        </p:blipFill>
        <p:spPr>
          <a:xfrm>
            <a:off x="4947075" y="1017725"/>
            <a:ext cx="4117699" cy="3317475"/>
          </a:xfrm>
          <a:prstGeom prst="rect">
            <a:avLst/>
          </a:prstGeom>
          <a:noFill/>
          <a:ln>
            <a:noFill/>
          </a:ln>
        </p:spPr>
      </p:pic>
      <p:sp>
        <p:nvSpPr>
          <p:cNvPr id="161" name="Google Shape;161;p28"/>
          <p:cNvSpPr txBox="1"/>
          <p:nvPr>
            <p:ph type="title"/>
          </p:nvPr>
        </p:nvSpPr>
        <p:spPr>
          <a:xfrm>
            <a:off x="311700" y="445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do we have?</a:t>
            </a:r>
            <a:endParaRPr/>
          </a:p>
        </p:txBody>
      </p:sp>
      <p:sp>
        <p:nvSpPr>
          <p:cNvPr id="162" name="Google Shape;162;p28"/>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txBox="1"/>
          <p:nvPr/>
        </p:nvSpPr>
        <p:spPr>
          <a:xfrm>
            <a:off x="5045100" y="596550"/>
            <a:ext cx="4190400" cy="48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t-SNE Clustering of Unified RNA-sequencing data </a:t>
            </a:r>
            <a:endParaRPr b="0" i="1" sz="1400" u="none" cap="none" strike="noStrike">
              <a:solidFill>
                <a:srgbClr val="000000"/>
              </a:solidFill>
              <a:latin typeface="Arial"/>
              <a:ea typeface="Arial"/>
              <a:cs typeface="Arial"/>
              <a:sym typeface="Arial"/>
            </a:endParaRPr>
          </a:p>
        </p:txBody>
      </p:sp>
      <p:sp>
        <p:nvSpPr>
          <p:cNvPr id="164" name="Google Shape;164;p28"/>
          <p:cNvSpPr txBox="1"/>
          <p:nvPr/>
        </p:nvSpPr>
        <p:spPr>
          <a:xfrm>
            <a:off x="437750" y="1235075"/>
            <a:ext cx="4502400" cy="3387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Unified RNA-sequencing data</a:t>
            </a:r>
            <a:endParaRPr sz="1800">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TCGA kidney cancer data (KIRP, KICH, KIRC)</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GTEx normal tissue data</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Bill Paseman’s tumor and normal RNAseq</a:t>
            </a:r>
            <a:endParaRPr sz="1800"/>
          </a:p>
          <a:p>
            <a:pPr indent="-342900" lvl="0" marL="457200" marR="0" rtl="0" algn="l">
              <a:lnSpc>
                <a:spcPct val="100000"/>
              </a:lnSpc>
              <a:spcBef>
                <a:spcPts val="100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Aligned </a:t>
            </a:r>
            <a:r>
              <a:rPr lang="en" sz="1800"/>
              <a:t>BAM</a:t>
            </a:r>
            <a:r>
              <a:rPr b="0" i="0" lang="en" sz="1800" u="none" cap="none" strike="noStrike">
                <a:solidFill>
                  <a:srgbClr val="000000"/>
                </a:solidFill>
                <a:latin typeface="Arial"/>
                <a:ea typeface="Arial"/>
                <a:cs typeface="Arial"/>
                <a:sym typeface="Arial"/>
              </a:rPr>
              <a:t> files with Bill Paseman’s tumor DNA sequences</a:t>
            </a:r>
            <a:endParaRPr sz="1800"/>
          </a:p>
          <a:p>
            <a:pPr indent="-342900" lvl="0" marL="457200" marR="0" rtl="0" algn="l">
              <a:lnSpc>
                <a:spcPct val="100000"/>
              </a:lnSpc>
              <a:spcBef>
                <a:spcPts val="1000"/>
              </a:spcBef>
              <a:spcAft>
                <a:spcPts val="100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Candidate gene lists for potential kidney-cancer specific aberrations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are our goals?</a:t>
            </a:r>
            <a:endParaRPr/>
          </a:p>
        </p:txBody>
      </p:sp>
      <p:sp>
        <p:nvSpPr>
          <p:cNvPr id="170" name="Google Shape;170;p29"/>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9"/>
          <p:cNvSpPr txBox="1"/>
          <p:nvPr>
            <p:ph idx="1" type="body"/>
          </p:nvPr>
        </p:nvSpPr>
        <p:spPr>
          <a:xfrm>
            <a:off x="311700" y="1105800"/>
            <a:ext cx="4260300" cy="319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100"/>
              </a:spcBef>
              <a:spcAft>
                <a:spcPts val="0"/>
              </a:spcAft>
              <a:buSzPts val="1800"/>
              <a:buNone/>
            </a:pPr>
            <a:r>
              <a:rPr b="1" lang="en">
                <a:solidFill>
                  <a:srgbClr val="000000"/>
                </a:solidFill>
              </a:rPr>
              <a:t>Short-term Goals</a:t>
            </a:r>
            <a:endParaRPr b="1">
              <a:solidFill>
                <a:srgbClr val="000000"/>
              </a:solidFill>
            </a:endParaRPr>
          </a:p>
          <a:p>
            <a:pPr indent="-342900" lvl="0" marL="457200" marR="0" rtl="0" algn="l">
              <a:lnSpc>
                <a:spcPct val="115000"/>
              </a:lnSpc>
              <a:spcBef>
                <a:spcPts val="1100"/>
              </a:spcBef>
              <a:spcAft>
                <a:spcPts val="0"/>
              </a:spcAft>
              <a:buClr>
                <a:srgbClr val="000000"/>
              </a:buClr>
              <a:buSzPts val="1800"/>
              <a:buChar char="●"/>
            </a:pPr>
            <a:r>
              <a:rPr lang="en">
                <a:solidFill>
                  <a:srgbClr val="000000"/>
                </a:solidFill>
              </a:rPr>
              <a:t>Process the unified gene expression matrix to identify novel kidney cancer markers</a:t>
            </a:r>
            <a:endParaRPr>
              <a:solidFill>
                <a:srgbClr val="000000"/>
              </a:solidFill>
            </a:endParaRPr>
          </a:p>
          <a:p>
            <a:pPr indent="-342900" lvl="0" marL="457200" marR="0" rtl="0" algn="l">
              <a:lnSpc>
                <a:spcPct val="115000"/>
              </a:lnSpc>
              <a:spcBef>
                <a:spcPts val="1000"/>
              </a:spcBef>
              <a:spcAft>
                <a:spcPts val="0"/>
              </a:spcAft>
              <a:buClr>
                <a:srgbClr val="000000"/>
              </a:buClr>
              <a:buSzPts val="1800"/>
              <a:buChar char="●"/>
            </a:pPr>
            <a:r>
              <a:rPr lang="en">
                <a:solidFill>
                  <a:srgbClr val="000000"/>
                </a:solidFill>
              </a:rPr>
              <a:t>Analyze candidate gene lists and relationships to search for potential targets</a:t>
            </a:r>
            <a:endParaRPr>
              <a:solidFill>
                <a:srgbClr val="000000"/>
              </a:solidFill>
            </a:endParaRPr>
          </a:p>
          <a:p>
            <a:pPr indent="-342900" lvl="0" marL="457200" marR="0" rtl="0" algn="l">
              <a:lnSpc>
                <a:spcPct val="115000"/>
              </a:lnSpc>
              <a:spcBef>
                <a:spcPts val="1000"/>
              </a:spcBef>
              <a:spcAft>
                <a:spcPts val="0"/>
              </a:spcAft>
              <a:buClr>
                <a:srgbClr val="000000"/>
              </a:buClr>
              <a:buSzPts val="1800"/>
              <a:buChar char="●"/>
            </a:pPr>
            <a:r>
              <a:rPr lang="en">
                <a:solidFill>
                  <a:srgbClr val="000000"/>
                </a:solidFill>
              </a:rPr>
              <a:t>Identify potential therapeutics for those targets</a:t>
            </a:r>
            <a:endParaRPr>
              <a:solidFill>
                <a:srgbClr val="000000"/>
              </a:solidFill>
            </a:endParaRPr>
          </a:p>
          <a:p>
            <a:pPr indent="0" lvl="0" marL="0" marR="0" rtl="0" algn="ctr">
              <a:lnSpc>
                <a:spcPct val="115000"/>
              </a:lnSpc>
              <a:spcBef>
                <a:spcPts val="1100"/>
              </a:spcBef>
              <a:spcAft>
                <a:spcPts val="0"/>
              </a:spcAft>
              <a:buSzPts val="1800"/>
              <a:buNone/>
            </a:pPr>
            <a:r>
              <a:t/>
            </a:r>
            <a:endParaRPr/>
          </a:p>
        </p:txBody>
      </p:sp>
      <p:sp>
        <p:nvSpPr>
          <p:cNvPr id="172" name="Google Shape;172;p29"/>
          <p:cNvSpPr txBox="1"/>
          <p:nvPr>
            <p:ph idx="1" type="body"/>
          </p:nvPr>
        </p:nvSpPr>
        <p:spPr>
          <a:xfrm>
            <a:off x="4648200" y="1105800"/>
            <a:ext cx="4260300" cy="319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100"/>
              </a:spcBef>
              <a:spcAft>
                <a:spcPts val="0"/>
              </a:spcAft>
              <a:buSzPts val="1800"/>
              <a:buNone/>
            </a:pPr>
            <a:r>
              <a:rPr b="1" lang="en">
                <a:solidFill>
                  <a:srgbClr val="000000"/>
                </a:solidFill>
              </a:rPr>
              <a:t>Long-term</a:t>
            </a:r>
            <a:r>
              <a:rPr b="1" lang="en">
                <a:solidFill>
                  <a:srgbClr val="000000"/>
                </a:solidFill>
              </a:rPr>
              <a:t> Goals</a:t>
            </a:r>
            <a:endParaRPr b="1">
              <a:solidFill>
                <a:srgbClr val="000000"/>
              </a:solidFill>
            </a:endParaRPr>
          </a:p>
          <a:p>
            <a:pPr indent="-342900" lvl="0" marL="457200" marR="0" rtl="0" algn="l">
              <a:lnSpc>
                <a:spcPct val="115000"/>
              </a:lnSpc>
              <a:spcBef>
                <a:spcPts val="1100"/>
              </a:spcBef>
              <a:spcAft>
                <a:spcPts val="0"/>
              </a:spcAft>
              <a:buClr>
                <a:srgbClr val="000000"/>
              </a:buClr>
              <a:buSzPts val="1800"/>
              <a:buChar char="●"/>
            </a:pPr>
            <a:r>
              <a:rPr lang="en">
                <a:solidFill>
                  <a:srgbClr val="000000"/>
                </a:solidFill>
              </a:rPr>
              <a:t>Discover methods of comparing RNA-seq data with DNA</a:t>
            </a:r>
            <a:endParaRPr>
              <a:solidFill>
                <a:srgbClr val="000000"/>
              </a:solidFill>
            </a:endParaRPr>
          </a:p>
          <a:p>
            <a:pPr indent="-342900" lvl="0" marL="457200" marR="0" rtl="0" algn="l">
              <a:lnSpc>
                <a:spcPct val="115000"/>
              </a:lnSpc>
              <a:spcBef>
                <a:spcPts val="1000"/>
              </a:spcBef>
              <a:spcAft>
                <a:spcPts val="0"/>
              </a:spcAft>
              <a:buClr>
                <a:srgbClr val="000000"/>
              </a:buClr>
              <a:buSzPts val="1800"/>
              <a:buChar char="●"/>
            </a:pPr>
            <a:r>
              <a:rPr lang="en">
                <a:solidFill>
                  <a:srgbClr val="000000"/>
                </a:solidFill>
              </a:rPr>
              <a:t>Test efficacy of potential therapeutics</a:t>
            </a:r>
            <a:endParaRPr>
              <a:solidFill>
                <a:srgbClr val="000000"/>
              </a:solidFill>
            </a:endParaRPr>
          </a:p>
          <a:p>
            <a:pPr indent="-342900" lvl="0" marL="457200" marR="0" rtl="0" algn="l">
              <a:lnSpc>
                <a:spcPct val="115000"/>
              </a:lnSpc>
              <a:spcBef>
                <a:spcPts val="1000"/>
              </a:spcBef>
              <a:spcAft>
                <a:spcPts val="1000"/>
              </a:spcAft>
              <a:buClr>
                <a:srgbClr val="000000"/>
              </a:buClr>
              <a:buSzPts val="1800"/>
              <a:buChar char="●"/>
            </a:pPr>
            <a:r>
              <a:rPr lang="en">
                <a:solidFill>
                  <a:srgbClr val="000000"/>
                </a:solidFill>
              </a:rPr>
              <a:t>Create precision medicine centric pipeline to apply to a variety of cancers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Come talk to us!</a:t>
            </a:r>
            <a:endParaRPr/>
          </a:p>
        </p:txBody>
      </p:sp>
      <p:sp>
        <p:nvSpPr>
          <p:cNvPr id="178" name="Google Shape;178;p30"/>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0"/>
          <p:cNvSpPr txBox="1"/>
          <p:nvPr>
            <p:ph idx="1" type="body"/>
          </p:nvPr>
        </p:nvSpPr>
        <p:spPr>
          <a:xfrm>
            <a:off x="311700" y="1105800"/>
            <a:ext cx="8520600" cy="3194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en">
                <a:solidFill>
                  <a:srgbClr val="000000"/>
                </a:solidFill>
              </a:rPr>
              <a:t>Use our GEM and/or Bill’s RNA seq data</a:t>
            </a:r>
            <a:endParaRPr>
              <a:solidFill>
                <a:srgbClr val="000000"/>
              </a:solidFill>
            </a:endParaRPr>
          </a:p>
          <a:p>
            <a:pPr indent="-342900" lvl="0" marL="457200" marR="0" rtl="0" algn="l">
              <a:lnSpc>
                <a:spcPct val="115000"/>
              </a:lnSpc>
              <a:spcBef>
                <a:spcPts val="1000"/>
              </a:spcBef>
              <a:spcAft>
                <a:spcPts val="0"/>
              </a:spcAft>
              <a:buClr>
                <a:srgbClr val="000000"/>
              </a:buClr>
              <a:buSzPts val="1800"/>
              <a:buChar char="●"/>
            </a:pPr>
            <a:r>
              <a:rPr lang="en">
                <a:solidFill>
                  <a:srgbClr val="000000"/>
                </a:solidFill>
              </a:rPr>
              <a:t>Find candidate genes to compare with ours</a:t>
            </a:r>
            <a:endParaRPr>
              <a:solidFill>
                <a:srgbClr val="000000"/>
              </a:solidFill>
            </a:endParaRPr>
          </a:p>
          <a:p>
            <a:pPr indent="-342900" lvl="0" marL="457200" marR="0" rtl="0" algn="l">
              <a:lnSpc>
                <a:spcPct val="115000"/>
              </a:lnSpc>
              <a:spcBef>
                <a:spcPts val="1000"/>
              </a:spcBef>
              <a:spcAft>
                <a:spcPts val="1000"/>
              </a:spcAft>
              <a:buClr>
                <a:srgbClr val="000000"/>
              </a:buClr>
              <a:buSzPts val="1800"/>
              <a:buChar char="●"/>
            </a:pPr>
            <a:r>
              <a:rPr lang="en">
                <a:solidFill>
                  <a:srgbClr val="000000"/>
                </a:solidFill>
              </a:rPr>
              <a:t>Talk to Bill Paseman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p:nvPr/>
        </p:nvSpPr>
        <p:spPr>
          <a:xfrm>
            <a:off x="228600" y="914400"/>
            <a:ext cx="1444500" cy="365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RNA-seq Data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a:t>Training Data</a:t>
            </a:r>
            <a:endParaRPr i="1"/>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TCGA, GTEx</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a:t>Testing Data</a:t>
            </a:r>
            <a:endParaRPr i="1"/>
          </a:p>
          <a:p>
            <a:pPr indent="0" lvl="0" marL="0" rtl="0" algn="ctr">
              <a:spcBef>
                <a:spcPts val="0"/>
              </a:spcBef>
              <a:spcAft>
                <a:spcPts val="0"/>
              </a:spcAft>
              <a:buNone/>
            </a:pPr>
            <a:r>
              <a:rPr lang="en"/>
              <a:t>----------------</a:t>
            </a:r>
            <a:endParaRPr/>
          </a:p>
          <a:p>
            <a:pPr indent="0" lvl="0" marL="0" rtl="0" algn="ctr">
              <a:spcBef>
                <a:spcPts val="0"/>
              </a:spcBef>
              <a:spcAft>
                <a:spcPts val="0"/>
              </a:spcAft>
              <a:buNone/>
            </a:pPr>
            <a:r>
              <a:rPr lang="en"/>
              <a:t>Patient tumor</a:t>
            </a:r>
            <a:endParaRPr/>
          </a:p>
        </p:txBody>
      </p:sp>
      <p:sp>
        <p:nvSpPr>
          <p:cNvPr id="185" name="Google Shape;185;p31"/>
          <p:cNvSpPr/>
          <p:nvPr/>
        </p:nvSpPr>
        <p:spPr>
          <a:xfrm>
            <a:off x="2034205" y="9144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Gene Oracle</a:t>
            </a:r>
            <a:endParaRPr/>
          </a:p>
        </p:txBody>
      </p:sp>
      <p:sp>
        <p:nvSpPr>
          <p:cNvPr id="186" name="Google Shape;186;p31"/>
          <p:cNvSpPr/>
          <p:nvPr/>
        </p:nvSpPr>
        <p:spPr>
          <a:xfrm>
            <a:off x="2034205" y="18288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KINC</a:t>
            </a:r>
            <a:endParaRPr/>
          </a:p>
        </p:txBody>
      </p:sp>
      <p:sp>
        <p:nvSpPr>
          <p:cNvPr id="187" name="Google Shape;187;p31"/>
          <p:cNvSpPr/>
          <p:nvPr/>
        </p:nvSpPr>
        <p:spPr>
          <a:xfrm>
            <a:off x="2034205" y="27432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NetExtractor</a:t>
            </a:r>
            <a:endParaRPr/>
          </a:p>
        </p:txBody>
      </p:sp>
      <p:cxnSp>
        <p:nvCxnSpPr>
          <p:cNvPr id="188" name="Google Shape;188;p31"/>
          <p:cNvCxnSpPr>
            <a:stCxn id="184" idx="3"/>
            <a:endCxn id="185" idx="1"/>
          </p:cNvCxnSpPr>
          <p:nvPr/>
        </p:nvCxnSpPr>
        <p:spPr>
          <a:xfrm flipH="1" rot="10800000">
            <a:off x="1673100" y="1229400"/>
            <a:ext cx="361200" cy="15138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31"/>
          <p:cNvCxnSpPr>
            <a:stCxn id="184" idx="3"/>
            <a:endCxn id="186" idx="1"/>
          </p:cNvCxnSpPr>
          <p:nvPr/>
        </p:nvCxnSpPr>
        <p:spPr>
          <a:xfrm flipH="1" rot="10800000">
            <a:off x="1673100" y="2143800"/>
            <a:ext cx="361200" cy="5994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31"/>
          <p:cNvCxnSpPr>
            <a:stCxn id="184" idx="3"/>
            <a:endCxn id="187" idx="1"/>
          </p:cNvCxnSpPr>
          <p:nvPr/>
        </p:nvCxnSpPr>
        <p:spPr>
          <a:xfrm>
            <a:off x="1673100" y="2743200"/>
            <a:ext cx="361200" cy="3150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31"/>
          <p:cNvSpPr/>
          <p:nvPr/>
        </p:nvSpPr>
        <p:spPr>
          <a:xfrm>
            <a:off x="3839811" y="9144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Candidate Genes</a:t>
            </a:r>
            <a:endParaRPr/>
          </a:p>
        </p:txBody>
      </p:sp>
      <p:sp>
        <p:nvSpPr>
          <p:cNvPr id="192" name="Google Shape;192;p31"/>
          <p:cNvSpPr/>
          <p:nvPr/>
        </p:nvSpPr>
        <p:spPr>
          <a:xfrm>
            <a:off x="3839811" y="18288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Candidate Genes</a:t>
            </a:r>
            <a:endParaRPr/>
          </a:p>
        </p:txBody>
      </p:sp>
      <p:sp>
        <p:nvSpPr>
          <p:cNvPr id="193" name="Google Shape;193;p31"/>
          <p:cNvSpPr/>
          <p:nvPr/>
        </p:nvSpPr>
        <p:spPr>
          <a:xfrm>
            <a:off x="3839811" y="27432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Candidate Genes</a:t>
            </a:r>
            <a:endParaRPr/>
          </a:p>
        </p:txBody>
      </p:sp>
      <p:cxnSp>
        <p:nvCxnSpPr>
          <p:cNvPr id="194" name="Google Shape;194;p31"/>
          <p:cNvCxnSpPr>
            <a:stCxn id="185" idx="3"/>
            <a:endCxn id="191" idx="1"/>
          </p:cNvCxnSpPr>
          <p:nvPr/>
        </p:nvCxnSpPr>
        <p:spPr>
          <a:xfrm>
            <a:off x="3478705" y="1229400"/>
            <a:ext cx="361200" cy="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31"/>
          <p:cNvCxnSpPr>
            <a:stCxn id="186" idx="3"/>
            <a:endCxn id="192" idx="1"/>
          </p:cNvCxnSpPr>
          <p:nvPr/>
        </p:nvCxnSpPr>
        <p:spPr>
          <a:xfrm>
            <a:off x="3478705" y="2143800"/>
            <a:ext cx="361200" cy="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31"/>
          <p:cNvCxnSpPr>
            <a:stCxn id="187" idx="3"/>
            <a:endCxn id="193" idx="1"/>
          </p:cNvCxnSpPr>
          <p:nvPr/>
        </p:nvCxnSpPr>
        <p:spPr>
          <a:xfrm>
            <a:off x="3478705" y="3058200"/>
            <a:ext cx="361200" cy="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31"/>
          <p:cNvSpPr/>
          <p:nvPr/>
        </p:nvSpPr>
        <p:spPr>
          <a:xfrm>
            <a:off x="5645425" y="914400"/>
            <a:ext cx="1444500" cy="365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Consensus Genes</a:t>
            </a:r>
            <a:endParaRPr/>
          </a:p>
        </p:txBody>
      </p:sp>
      <p:cxnSp>
        <p:nvCxnSpPr>
          <p:cNvPr id="198" name="Google Shape;198;p31"/>
          <p:cNvCxnSpPr>
            <a:stCxn id="191" idx="3"/>
            <a:endCxn id="197" idx="1"/>
          </p:cNvCxnSpPr>
          <p:nvPr/>
        </p:nvCxnSpPr>
        <p:spPr>
          <a:xfrm>
            <a:off x="5284311" y="1229400"/>
            <a:ext cx="361200" cy="15138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31"/>
          <p:cNvCxnSpPr>
            <a:stCxn id="192" idx="3"/>
            <a:endCxn id="197" idx="1"/>
          </p:cNvCxnSpPr>
          <p:nvPr/>
        </p:nvCxnSpPr>
        <p:spPr>
          <a:xfrm>
            <a:off x="5284311" y="2143800"/>
            <a:ext cx="361200" cy="5994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31"/>
          <p:cNvCxnSpPr>
            <a:stCxn id="193" idx="3"/>
            <a:endCxn id="197" idx="1"/>
          </p:cNvCxnSpPr>
          <p:nvPr/>
        </p:nvCxnSpPr>
        <p:spPr>
          <a:xfrm flipH="1" rot="10800000">
            <a:off x="5284311" y="2743200"/>
            <a:ext cx="361200" cy="3150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31"/>
          <p:cNvSpPr/>
          <p:nvPr/>
        </p:nvSpPr>
        <p:spPr>
          <a:xfrm>
            <a:off x="2034205" y="36576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TSPG</a:t>
            </a:r>
            <a:endParaRPr/>
          </a:p>
        </p:txBody>
      </p:sp>
      <p:sp>
        <p:nvSpPr>
          <p:cNvPr id="202" name="Google Shape;202;p31"/>
          <p:cNvSpPr/>
          <p:nvPr/>
        </p:nvSpPr>
        <p:spPr>
          <a:xfrm>
            <a:off x="3839811" y="36576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Candidate Genes</a:t>
            </a:r>
            <a:endParaRPr/>
          </a:p>
        </p:txBody>
      </p:sp>
      <p:sp>
        <p:nvSpPr>
          <p:cNvPr id="203" name="Google Shape;203;p31"/>
          <p:cNvSpPr/>
          <p:nvPr/>
        </p:nvSpPr>
        <p:spPr>
          <a:xfrm>
            <a:off x="2034205" y="4191000"/>
            <a:ext cx="1444500" cy="6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04" name="Google Shape;204;p31"/>
          <p:cNvSpPr/>
          <p:nvPr/>
        </p:nvSpPr>
        <p:spPr>
          <a:xfrm>
            <a:off x="3839811" y="4191000"/>
            <a:ext cx="1444500" cy="6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205" name="Google Shape;205;p31"/>
          <p:cNvCxnSpPr>
            <a:stCxn id="184" idx="3"/>
            <a:endCxn id="201" idx="1"/>
          </p:cNvCxnSpPr>
          <p:nvPr/>
        </p:nvCxnSpPr>
        <p:spPr>
          <a:xfrm>
            <a:off x="1673100" y="2743200"/>
            <a:ext cx="361200" cy="12294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31"/>
          <p:cNvCxnSpPr>
            <a:stCxn id="201" idx="3"/>
            <a:endCxn id="202" idx="1"/>
          </p:cNvCxnSpPr>
          <p:nvPr/>
        </p:nvCxnSpPr>
        <p:spPr>
          <a:xfrm>
            <a:off x="3478705" y="3972600"/>
            <a:ext cx="361200" cy="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31"/>
          <p:cNvCxnSpPr>
            <a:stCxn id="202" idx="3"/>
            <a:endCxn id="197" idx="1"/>
          </p:cNvCxnSpPr>
          <p:nvPr/>
        </p:nvCxnSpPr>
        <p:spPr>
          <a:xfrm flipH="1" rot="10800000">
            <a:off x="5284311" y="2743200"/>
            <a:ext cx="361200" cy="122940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31"/>
          <p:cNvSpPr/>
          <p:nvPr/>
        </p:nvSpPr>
        <p:spPr>
          <a:xfrm>
            <a:off x="7470911" y="914400"/>
            <a:ext cx="1444500" cy="63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Related Pathways</a:t>
            </a:r>
            <a:endParaRPr/>
          </a:p>
        </p:txBody>
      </p:sp>
      <p:sp>
        <p:nvSpPr>
          <p:cNvPr id="209" name="Google Shape;209;p31"/>
          <p:cNvSpPr/>
          <p:nvPr/>
        </p:nvSpPr>
        <p:spPr>
          <a:xfrm>
            <a:off x="7474225" y="1828800"/>
            <a:ext cx="1444500" cy="274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Therapeutic Targets</a:t>
            </a:r>
            <a:endParaRPr/>
          </a:p>
        </p:txBody>
      </p:sp>
      <p:cxnSp>
        <p:nvCxnSpPr>
          <p:cNvPr id="210" name="Google Shape;210;p31"/>
          <p:cNvCxnSpPr>
            <a:stCxn id="197" idx="3"/>
            <a:endCxn id="209" idx="1"/>
          </p:cNvCxnSpPr>
          <p:nvPr/>
        </p:nvCxnSpPr>
        <p:spPr>
          <a:xfrm>
            <a:off x="7089925" y="2743200"/>
            <a:ext cx="384300" cy="4572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31"/>
          <p:cNvCxnSpPr>
            <a:stCxn id="208" idx="2"/>
            <a:endCxn id="209" idx="0"/>
          </p:cNvCxnSpPr>
          <p:nvPr/>
        </p:nvCxnSpPr>
        <p:spPr>
          <a:xfrm>
            <a:off x="8193161" y="1544400"/>
            <a:ext cx="3300" cy="2844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31"/>
          <p:cNvSpPr txBox="1"/>
          <p:nvPr>
            <p:ph type="title"/>
          </p:nvPr>
        </p:nvSpPr>
        <p:spPr>
          <a:xfrm>
            <a:off x="311700" y="292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Workflow Diagram</a:t>
            </a:r>
            <a:endParaRPr/>
          </a:p>
        </p:txBody>
      </p:sp>
      <p:sp>
        <p:nvSpPr>
          <p:cNvPr id="213" name="Google Shape;213;p31"/>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292600"/>
            <a:ext cx="3533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 Relationship Networks</a:t>
            </a:r>
            <a:endParaRPr/>
          </a:p>
        </p:txBody>
      </p:sp>
      <p:sp>
        <p:nvSpPr>
          <p:cNvPr id="219" name="Google Shape;219;p32"/>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32"/>
          <p:cNvPicPr preferRelativeResize="0"/>
          <p:nvPr/>
        </p:nvPicPr>
        <p:blipFill rotWithShape="1">
          <a:blip r:embed="rId3">
            <a:alphaModFix/>
          </a:blip>
          <a:srcRect b="4388" l="25294" r="29536" t="10570"/>
          <a:stretch/>
        </p:blipFill>
        <p:spPr>
          <a:xfrm>
            <a:off x="3608150" y="66950"/>
            <a:ext cx="2634174" cy="2756469"/>
          </a:xfrm>
          <a:prstGeom prst="rect">
            <a:avLst/>
          </a:prstGeom>
          <a:noFill/>
          <a:ln>
            <a:noFill/>
          </a:ln>
        </p:spPr>
      </p:pic>
      <p:pic>
        <p:nvPicPr>
          <p:cNvPr id="221" name="Google Shape;221;p32"/>
          <p:cNvPicPr preferRelativeResize="0"/>
          <p:nvPr/>
        </p:nvPicPr>
        <p:blipFill rotWithShape="1">
          <a:blip r:embed="rId4">
            <a:alphaModFix/>
          </a:blip>
          <a:srcRect b="18812" l="26072" r="29922" t="17068"/>
          <a:stretch/>
        </p:blipFill>
        <p:spPr>
          <a:xfrm>
            <a:off x="549475" y="2823413"/>
            <a:ext cx="2309574" cy="1870449"/>
          </a:xfrm>
          <a:prstGeom prst="rect">
            <a:avLst/>
          </a:prstGeom>
          <a:noFill/>
          <a:ln>
            <a:noFill/>
          </a:ln>
        </p:spPr>
      </p:pic>
      <p:pic>
        <p:nvPicPr>
          <p:cNvPr id="222" name="Google Shape;222;p32"/>
          <p:cNvPicPr preferRelativeResize="0"/>
          <p:nvPr/>
        </p:nvPicPr>
        <p:blipFill rotWithShape="1">
          <a:blip r:embed="rId5">
            <a:alphaModFix/>
          </a:blip>
          <a:srcRect b="20610" l="21005" r="15284" t="15262"/>
          <a:stretch/>
        </p:blipFill>
        <p:spPr>
          <a:xfrm>
            <a:off x="5662100" y="2859775"/>
            <a:ext cx="3213649" cy="1797725"/>
          </a:xfrm>
          <a:prstGeom prst="rect">
            <a:avLst/>
          </a:prstGeom>
          <a:noFill/>
          <a:ln>
            <a:noFill/>
          </a:ln>
        </p:spPr>
      </p:pic>
      <p:sp>
        <p:nvSpPr>
          <p:cNvPr id="223" name="Google Shape;223;p32"/>
          <p:cNvSpPr txBox="1"/>
          <p:nvPr/>
        </p:nvSpPr>
        <p:spPr>
          <a:xfrm>
            <a:off x="5830350" y="915250"/>
            <a:ext cx="31269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Kidney RNAseq Network (EdgeCrafting)</a:t>
            </a:r>
            <a:endParaRPr/>
          </a:p>
        </p:txBody>
      </p:sp>
      <p:sp>
        <p:nvSpPr>
          <p:cNvPr id="224" name="Google Shape;224;p32"/>
          <p:cNvSpPr txBox="1"/>
          <p:nvPr/>
        </p:nvSpPr>
        <p:spPr>
          <a:xfrm>
            <a:off x="140813" y="2493925"/>
            <a:ext cx="31269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Bill RNAseq Network</a:t>
            </a:r>
            <a:r>
              <a:rPr lang="en"/>
              <a:t> (EdgeCrafting)</a:t>
            </a:r>
            <a:endParaRPr/>
          </a:p>
        </p:txBody>
      </p:sp>
      <p:sp>
        <p:nvSpPr>
          <p:cNvPr id="225" name="Google Shape;225;p32"/>
          <p:cNvSpPr txBox="1"/>
          <p:nvPr/>
        </p:nvSpPr>
        <p:spPr>
          <a:xfrm>
            <a:off x="5830350" y="2417725"/>
            <a:ext cx="1520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Up-regulated tumor samples</a:t>
            </a:r>
            <a:endParaRPr/>
          </a:p>
        </p:txBody>
      </p:sp>
      <p:sp>
        <p:nvSpPr>
          <p:cNvPr id="226" name="Google Shape;226;p32"/>
          <p:cNvSpPr txBox="1"/>
          <p:nvPr/>
        </p:nvSpPr>
        <p:spPr>
          <a:xfrm>
            <a:off x="7555775" y="2417725"/>
            <a:ext cx="1520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Down</a:t>
            </a:r>
            <a:r>
              <a:rPr lang="en"/>
              <a:t>-regulated tumor samples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292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Workflow Diagram</a:t>
            </a:r>
            <a:endParaRPr/>
          </a:p>
        </p:txBody>
      </p:sp>
      <p:sp>
        <p:nvSpPr>
          <p:cNvPr id="232" name="Google Shape;232;p33"/>
          <p:cNvSpPr/>
          <p:nvPr/>
        </p:nvSpPr>
        <p:spPr>
          <a:xfrm>
            <a:off x="1593250" y="4867050"/>
            <a:ext cx="960300" cy="218100"/>
          </a:xfrm>
          <a:prstGeom prst="rect">
            <a:avLst/>
          </a:prstGeom>
          <a:solidFill>
            <a:srgbClr val="9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